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5"/>
  </p:notesMasterIdLst>
  <p:sldIdLst>
    <p:sldId id="256" r:id="rId2"/>
    <p:sldId id="579" r:id="rId3"/>
    <p:sldId id="311" r:id="rId4"/>
    <p:sldId id="596" r:id="rId5"/>
    <p:sldId id="306" r:id="rId6"/>
    <p:sldId id="581" r:id="rId7"/>
    <p:sldId id="580" r:id="rId8"/>
    <p:sldId id="597" r:id="rId9"/>
    <p:sldId id="308" r:id="rId10"/>
    <p:sldId id="582" r:id="rId11"/>
    <p:sldId id="598" r:id="rId12"/>
    <p:sldId id="309" r:id="rId13"/>
    <p:sldId id="583" r:id="rId14"/>
    <p:sldId id="599" r:id="rId15"/>
    <p:sldId id="584" r:id="rId16"/>
    <p:sldId id="600" r:id="rId17"/>
    <p:sldId id="585" r:id="rId18"/>
    <p:sldId id="586" r:id="rId19"/>
    <p:sldId id="587" r:id="rId20"/>
    <p:sldId id="588" r:id="rId21"/>
    <p:sldId id="589" r:id="rId22"/>
    <p:sldId id="590" r:id="rId23"/>
    <p:sldId id="591" r:id="rId24"/>
    <p:sldId id="592" r:id="rId25"/>
    <p:sldId id="593" r:id="rId26"/>
    <p:sldId id="594" r:id="rId27"/>
    <p:sldId id="595" r:id="rId28"/>
    <p:sldId id="259" r:id="rId29"/>
    <p:sldId id="260" r:id="rId30"/>
    <p:sldId id="263" r:id="rId31"/>
    <p:sldId id="261" r:id="rId32"/>
    <p:sldId id="262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80" r:id="rId49"/>
    <p:sldId id="281" r:id="rId50"/>
    <p:sldId id="285" r:id="rId51"/>
    <p:sldId id="279" r:id="rId52"/>
    <p:sldId id="282" r:id="rId53"/>
    <p:sldId id="283" r:id="rId54"/>
    <p:sldId id="284" r:id="rId55"/>
    <p:sldId id="286" r:id="rId56"/>
    <p:sldId id="287" r:id="rId57"/>
    <p:sldId id="288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32" r:id="rId69"/>
    <p:sldId id="300" r:id="rId70"/>
    <p:sldId id="301" r:id="rId71"/>
    <p:sldId id="302" r:id="rId72"/>
    <p:sldId id="303" r:id="rId73"/>
    <p:sldId id="304" r:id="rId74"/>
    <p:sldId id="305" r:id="rId75"/>
    <p:sldId id="310" r:id="rId76"/>
    <p:sldId id="312" r:id="rId77"/>
    <p:sldId id="313" r:id="rId78"/>
    <p:sldId id="314" r:id="rId79"/>
    <p:sldId id="315" r:id="rId80"/>
    <p:sldId id="316" r:id="rId81"/>
    <p:sldId id="317" r:id="rId82"/>
    <p:sldId id="318" r:id="rId83"/>
    <p:sldId id="319" r:id="rId84"/>
    <p:sldId id="320" r:id="rId85"/>
    <p:sldId id="321" r:id="rId86"/>
    <p:sldId id="322" r:id="rId87"/>
    <p:sldId id="326" r:id="rId88"/>
    <p:sldId id="325" r:id="rId89"/>
    <p:sldId id="323" r:id="rId90"/>
    <p:sldId id="324" r:id="rId91"/>
    <p:sldId id="327" r:id="rId92"/>
    <p:sldId id="328" r:id="rId93"/>
    <p:sldId id="329" r:id="rId94"/>
    <p:sldId id="330" r:id="rId95"/>
    <p:sldId id="331" r:id="rId96"/>
    <p:sldId id="333" r:id="rId97"/>
    <p:sldId id="334" r:id="rId98"/>
    <p:sldId id="335" r:id="rId99"/>
    <p:sldId id="336" r:id="rId100"/>
    <p:sldId id="337" r:id="rId101"/>
    <p:sldId id="338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61" r:id="rId116"/>
    <p:sldId id="362" r:id="rId117"/>
    <p:sldId id="363" r:id="rId118"/>
    <p:sldId id="353" r:id="rId119"/>
    <p:sldId id="354" r:id="rId120"/>
    <p:sldId id="355" r:id="rId121"/>
    <p:sldId id="358" r:id="rId122"/>
    <p:sldId id="364" r:id="rId123"/>
    <p:sldId id="359" r:id="rId124"/>
    <p:sldId id="360" r:id="rId125"/>
    <p:sldId id="356" r:id="rId126"/>
    <p:sldId id="357" r:id="rId127"/>
    <p:sldId id="367" r:id="rId128"/>
    <p:sldId id="368" r:id="rId129"/>
    <p:sldId id="369" r:id="rId130"/>
    <p:sldId id="370" r:id="rId131"/>
    <p:sldId id="371" r:id="rId132"/>
    <p:sldId id="376" r:id="rId133"/>
    <p:sldId id="365" r:id="rId134"/>
    <p:sldId id="366" r:id="rId135"/>
    <p:sldId id="372" r:id="rId136"/>
    <p:sldId id="373" r:id="rId137"/>
    <p:sldId id="374" r:id="rId138"/>
    <p:sldId id="375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  <p:sldId id="387" r:id="rId149"/>
    <p:sldId id="388" r:id="rId150"/>
    <p:sldId id="389" r:id="rId151"/>
    <p:sldId id="390" r:id="rId152"/>
    <p:sldId id="391" r:id="rId153"/>
    <p:sldId id="392" r:id="rId154"/>
    <p:sldId id="393" r:id="rId155"/>
    <p:sldId id="394" r:id="rId156"/>
    <p:sldId id="395" r:id="rId157"/>
    <p:sldId id="397" r:id="rId158"/>
    <p:sldId id="396" r:id="rId159"/>
    <p:sldId id="399" r:id="rId160"/>
    <p:sldId id="400" r:id="rId161"/>
    <p:sldId id="398" r:id="rId162"/>
    <p:sldId id="402" r:id="rId163"/>
    <p:sldId id="401" r:id="rId164"/>
    <p:sldId id="377" r:id="rId165"/>
    <p:sldId id="403" r:id="rId166"/>
    <p:sldId id="404" r:id="rId167"/>
    <p:sldId id="405" r:id="rId168"/>
    <p:sldId id="406" r:id="rId169"/>
    <p:sldId id="407" r:id="rId170"/>
    <p:sldId id="408" r:id="rId171"/>
    <p:sldId id="409" r:id="rId172"/>
    <p:sldId id="410" r:id="rId173"/>
    <p:sldId id="412" r:id="rId174"/>
    <p:sldId id="413" r:id="rId175"/>
    <p:sldId id="414" r:id="rId176"/>
    <p:sldId id="416" r:id="rId177"/>
    <p:sldId id="415" r:id="rId178"/>
    <p:sldId id="417" r:id="rId179"/>
    <p:sldId id="418" r:id="rId180"/>
    <p:sldId id="419" r:id="rId181"/>
    <p:sldId id="420" r:id="rId182"/>
    <p:sldId id="421" r:id="rId183"/>
    <p:sldId id="422" r:id="rId184"/>
    <p:sldId id="423" r:id="rId185"/>
    <p:sldId id="424" r:id="rId186"/>
    <p:sldId id="425" r:id="rId187"/>
    <p:sldId id="426" r:id="rId188"/>
    <p:sldId id="427" r:id="rId189"/>
    <p:sldId id="428" r:id="rId190"/>
    <p:sldId id="429" r:id="rId191"/>
    <p:sldId id="430" r:id="rId192"/>
    <p:sldId id="431" r:id="rId193"/>
    <p:sldId id="432" r:id="rId194"/>
    <p:sldId id="433" r:id="rId195"/>
    <p:sldId id="434" r:id="rId196"/>
    <p:sldId id="435" r:id="rId197"/>
    <p:sldId id="436" r:id="rId198"/>
    <p:sldId id="437" r:id="rId199"/>
    <p:sldId id="438" r:id="rId200"/>
    <p:sldId id="439" r:id="rId201"/>
    <p:sldId id="440" r:id="rId202"/>
    <p:sldId id="441" r:id="rId203"/>
    <p:sldId id="442" r:id="rId204"/>
    <p:sldId id="444" r:id="rId205"/>
    <p:sldId id="445" r:id="rId206"/>
    <p:sldId id="446" r:id="rId207"/>
    <p:sldId id="447" r:id="rId208"/>
    <p:sldId id="448" r:id="rId209"/>
    <p:sldId id="449" r:id="rId210"/>
    <p:sldId id="450" r:id="rId211"/>
    <p:sldId id="451" r:id="rId212"/>
    <p:sldId id="452" r:id="rId213"/>
    <p:sldId id="453" r:id="rId214"/>
    <p:sldId id="454" r:id="rId215"/>
    <p:sldId id="560" r:id="rId216"/>
    <p:sldId id="561" r:id="rId217"/>
    <p:sldId id="529" r:id="rId218"/>
    <p:sldId id="530" r:id="rId219"/>
    <p:sldId id="531" r:id="rId220"/>
    <p:sldId id="532" r:id="rId221"/>
    <p:sldId id="562" r:id="rId222"/>
    <p:sldId id="533" r:id="rId223"/>
    <p:sldId id="534" r:id="rId224"/>
    <p:sldId id="563" r:id="rId225"/>
    <p:sldId id="564" r:id="rId226"/>
    <p:sldId id="535" r:id="rId227"/>
    <p:sldId id="536" r:id="rId228"/>
    <p:sldId id="565" r:id="rId229"/>
    <p:sldId id="566" r:id="rId230"/>
    <p:sldId id="567" r:id="rId231"/>
    <p:sldId id="537" r:id="rId232"/>
    <p:sldId id="568" r:id="rId233"/>
    <p:sldId id="538" r:id="rId234"/>
    <p:sldId id="569" r:id="rId235"/>
    <p:sldId id="570" r:id="rId236"/>
    <p:sldId id="571" r:id="rId237"/>
    <p:sldId id="539" r:id="rId238"/>
    <p:sldId id="572" r:id="rId239"/>
    <p:sldId id="540" r:id="rId240"/>
    <p:sldId id="541" r:id="rId241"/>
    <p:sldId id="542" r:id="rId242"/>
    <p:sldId id="543" r:id="rId243"/>
    <p:sldId id="573" r:id="rId244"/>
    <p:sldId id="574" r:id="rId245"/>
    <p:sldId id="544" r:id="rId246"/>
    <p:sldId id="545" r:id="rId247"/>
    <p:sldId id="546" r:id="rId248"/>
    <p:sldId id="575" r:id="rId249"/>
    <p:sldId id="576" r:id="rId250"/>
    <p:sldId id="547" r:id="rId251"/>
    <p:sldId id="577" r:id="rId252"/>
    <p:sldId id="548" r:id="rId253"/>
    <p:sldId id="578" r:id="rId254"/>
    <p:sldId id="549" r:id="rId255"/>
    <p:sldId id="550" r:id="rId256"/>
    <p:sldId id="551" r:id="rId257"/>
    <p:sldId id="552" r:id="rId258"/>
    <p:sldId id="553" r:id="rId259"/>
    <p:sldId id="554" r:id="rId260"/>
    <p:sldId id="555" r:id="rId261"/>
    <p:sldId id="556" r:id="rId262"/>
    <p:sldId id="557" r:id="rId263"/>
    <p:sldId id="558" r:id="rId2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F743"/>
    <a:srgbClr val="73A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B9FEB-6FF7-4611-ABA5-AF696D9B9DAA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33EA0-C2E5-463F-AE1E-AF5671919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7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22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40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66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50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0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78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25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1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49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80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2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56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80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46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91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8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37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9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4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0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62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24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3EA0-C2E5-463F-AE1E-AF56719195D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8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0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5881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20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1490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0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2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3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0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4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9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1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5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9F0D2-F67E-4A7C-ACD3-F4C84AD4992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A7CAC9A-7F29-486F-A27E-B7E17A738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9.png"/><Relationship Id="rId4" Type="http://schemas.openxmlformats.org/officeDocument/2006/relationships/image" Target="../media/image37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6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7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6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378.png"/><Relationship Id="rId4" Type="http://schemas.openxmlformats.org/officeDocument/2006/relationships/image" Target="../media/image38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3.png"/><Relationship Id="rId7" Type="http://schemas.openxmlformats.org/officeDocument/2006/relationships/image" Target="../media/image385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0.png"/><Relationship Id="rId7" Type="http://schemas.openxmlformats.org/officeDocument/2006/relationships/image" Target="../media/image423.png"/><Relationship Id="rId2" Type="http://schemas.openxmlformats.org/officeDocument/2006/relationships/image" Target="../media/image4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425.png"/><Relationship Id="rId7" Type="http://schemas.openxmlformats.org/officeDocument/2006/relationships/image" Target="../media/image428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10" Type="http://schemas.openxmlformats.org/officeDocument/2006/relationships/image" Target="../media/image431.png"/><Relationship Id="rId4" Type="http://schemas.openxmlformats.org/officeDocument/2006/relationships/image" Target="../media/image357.png"/><Relationship Id="rId9" Type="http://schemas.openxmlformats.org/officeDocument/2006/relationships/image" Target="../media/image43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10" Type="http://schemas.openxmlformats.org/officeDocument/2006/relationships/image" Target="../media/image447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10" Type="http://schemas.openxmlformats.org/officeDocument/2006/relationships/image" Target="../media/image456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13" Type="http://schemas.openxmlformats.org/officeDocument/2006/relationships/image" Target="../media/image468.png"/><Relationship Id="rId18" Type="http://schemas.openxmlformats.org/officeDocument/2006/relationships/image" Target="../media/image473.png"/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12" Type="http://schemas.openxmlformats.org/officeDocument/2006/relationships/image" Target="../media/image467.png"/><Relationship Id="rId17" Type="http://schemas.openxmlformats.org/officeDocument/2006/relationships/image" Target="../media/image472.png"/><Relationship Id="rId2" Type="http://schemas.openxmlformats.org/officeDocument/2006/relationships/image" Target="../media/image417.png"/><Relationship Id="rId16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11" Type="http://schemas.openxmlformats.org/officeDocument/2006/relationships/image" Target="../media/image466.png"/><Relationship Id="rId5" Type="http://schemas.openxmlformats.org/officeDocument/2006/relationships/image" Target="../media/image460.png"/><Relationship Id="rId15" Type="http://schemas.openxmlformats.org/officeDocument/2006/relationships/image" Target="../media/image470.png"/><Relationship Id="rId10" Type="http://schemas.openxmlformats.org/officeDocument/2006/relationships/image" Target="../media/image465.png"/><Relationship Id="rId4" Type="http://schemas.openxmlformats.org/officeDocument/2006/relationships/image" Target="../media/image459.png"/><Relationship Id="rId9" Type="http://schemas.openxmlformats.org/officeDocument/2006/relationships/image" Target="../media/image464.png"/><Relationship Id="rId14" Type="http://schemas.openxmlformats.org/officeDocument/2006/relationships/image" Target="../media/image46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5.png"/><Relationship Id="rId7" Type="http://schemas.openxmlformats.org/officeDocument/2006/relationships/image" Target="../media/image457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8.png"/><Relationship Id="rId5" Type="http://schemas.openxmlformats.org/officeDocument/2006/relationships/image" Target="../media/image477.png"/><Relationship Id="rId10" Type="http://schemas.openxmlformats.org/officeDocument/2006/relationships/image" Target="../media/image482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494.png"/><Relationship Id="rId7" Type="http://schemas.openxmlformats.org/officeDocument/2006/relationships/image" Target="../media/image498.png"/><Relationship Id="rId12" Type="http://schemas.openxmlformats.org/officeDocument/2006/relationships/image" Target="../media/image503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0" Type="http://schemas.openxmlformats.org/officeDocument/2006/relationships/image" Target="../media/image501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Relationship Id="rId9" Type="http://schemas.openxmlformats.org/officeDocument/2006/relationships/image" Target="../media/image51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05.png"/><Relationship Id="rId7" Type="http://schemas.openxmlformats.org/officeDocument/2006/relationships/image" Target="../media/image51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12.png"/><Relationship Id="rId9" Type="http://schemas.openxmlformats.org/officeDocument/2006/relationships/image" Target="../media/image5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519.png"/><Relationship Id="rId7" Type="http://schemas.openxmlformats.org/officeDocument/2006/relationships/image" Target="../media/image523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2.png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7" Type="http://schemas.openxmlformats.org/officeDocument/2006/relationships/image" Target="../media/image530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26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4.png"/><Relationship Id="rId5" Type="http://schemas.openxmlformats.org/officeDocument/2006/relationships/image" Target="../media/image533.png"/><Relationship Id="rId10" Type="http://schemas.openxmlformats.org/officeDocument/2006/relationships/image" Target="../media/image538.png"/><Relationship Id="rId4" Type="http://schemas.openxmlformats.org/officeDocument/2006/relationships/image" Target="../media/image532.png"/><Relationship Id="rId9" Type="http://schemas.openxmlformats.org/officeDocument/2006/relationships/image" Target="../media/image53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3" Type="http://schemas.openxmlformats.org/officeDocument/2006/relationships/image" Target="../media/image505.png"/><Relationship Id="rId7" Type="http://schemas.openxmlformats.org/officeDocument/2006/relationships/image" Target="../media/image480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30.png"/><Relationship Id="rId5" Type="http://schemas.openxmlformats.org/officeDocument/2006/relationships/image" Target="../media/image5320.png"/><Relationship Id="rId4" Type="http://schemas.openxmlformats.org/officeDocument/2006/relationships/image" Target="../media/image5310.png"/><Relationship Id="rId9" Type="http://schemas.openxmlformats.org/officeDocument/2006/relationships/image" Target="../media/image536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0.png"/><Relationship Id="rId3" Type="http://schemas.openxmlformats.org/officeDocument/2006/relationships/image" Target="../media/image541.png"/><Relationship Id="rId7" Type="http://schemas.openxmlformats.org/officeDocument/2006/relationships/image" Target="../media/image542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10.png"/><Relationship Id="rId5" Type="http://schemas.openxmlformats.org/officeDocument/2006/relationships/image" Target="../media/image543.png"/><Relationship Id="rId4" Type="http://schemas.openxmlformats.org/officeDocument/2006/relationships/image" Target="../media/image54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png"/><Relationship Id="rId5" Type="http://schemas.openxmlformats.org/officeDocument/2006/relationships/image" Target="../media/image548.png"/><Relationship Id="rId4" Type="http://schemas.openxmlformats.org/officeDocument/2006/relationships/image" Target="../media/image54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4" Type="http://schemas.openxmlformats.org/officeDocument/2006/relationships/image" Target="../media/image55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65.png"/><Relationship Id="rId3" Type="http://schemas.openxmlformats.org/officeDocument/2006/relationships/image" Target="../media/image555.png"/><Relationship Id="rId7" Type="http://schemas.openxmlformats.org/officeDocument/2006/relationships/image" Target="../media/image559.png"/><Relationship Id="rId12" Type="http://schemas.openxmlformats.org/officeDocument/2006/relationships/image" Target="../media/image564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8.png"/><Relationship Id="rId11" Type="http://schemas.openxmlformats.org/officeDocument/2006/relationships/image" Target="../media/image563.png"/><Relationship Id="rId5" Type="http://schemas.openxmlformats.org/officeDocument/2006/relationships/image" Target="../media/image557.png"/><Relationship Id="rId10" Type="http://schemas.openxmlformats.org/officeDocument/2006/relationships/image" Target="../media/image562.png"/><Relationship Id="rId4" Type="http://schemas.openxmlformats.org/officeDocument/2006/relationships/image" Target="../media/image556.png"/><Relationship Id="rId9" Type="http://schemas.openxmlformats.org/officeDocument/2006/relationships/image" Target="../media/image561.png"/><Relationship Id="rId14" Type="http://schemas.openxmlformats.org/officeDocument/2006/relationships/image" Target="../media/image56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568.png"/><Relationship Id="rId7" Type="http://schemas.openxmlformats.org/officeDocument/2006/relationships/image" Target="../media/image572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5" Type="http://schemas.openxmlformats.org/officeDocument/2006/relationships/image" Target="../media/image570.png"/><Relationship Id="rId10" Type="http://schemas.openxmlformats.org/officeDocument/2006/relationships/image" Target="../media/image575.png"/><Relationship Id="rId4" Type="http://schemas.openxmlformats.org/officeDocument/2006/relationships/image" Target="../media/image569.png"/><Relationship Id="rId9" Type="http://schemas.openxmlformats.org/officeDocument/2006/relationships/image" Target="../media/image57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png"/><Relationship Id="rId3" Type="http://schemas.openxmlformats.org/officeDocument/2006/relationships/image" Target="../media/image578.png"/><Relationship Id="rId7" Type="http://schemas.openxmlformats.org/officeDocument/2006/relationships/image" Target="../media/image582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51.png"/><Relationship Id="rId9" Type="http://schemas.openxmlformats.org/officeDocument/2006/relationships/image" Target="../media/image58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7" Type="http://schemas.openxmlformats.org/officeDocument/2006/relationships/image" Target="../media/image590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9.png"/><Relationship Id="rId5" Type="http://schemas.openxmlformats.org/officeDocument/2006/relationships/image" Target="../media/image588.png"/><Relationship Id="rId4" Type="http://schemas.openxmlformats.org/officeDocument/2006/relationships/image" Target="../media/image58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7.png"/><Relationship Id="rId13" Type="http://schemas.openxmlformats.org/officeDocument/2006/relationships/image" Target="../media/image602.png"/><Relationship Id="rId3" Type="http://schemas.openxmlformats.org/officeDocument/2006/relationships/image" Target="../media/image592.png"/><Relationship Id="rId7" Type="http://schemas.openxmlformats.org/officeDocument/2006/relationships/image" Target="../media/image596.png"/><Relationship Id="rId12" Type="http://schemas.openxmlformats.org/officeDocument/2006/relationships/image" Target="../media/image601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5.png"/><Relationship Id="rId11" Type="http://schemas.openxmlformats.org/officeDocument/2006/relationships/image" Target="../media/image600.png"/><Relationship Id="rId5" Type="http://schemas.openxmlformats.org/officeDocument/2006/relationships/image" Target="../media/image594.png"/><Relationship Id="rId10" Type="http://schemas.openxmlformats.org/officeDocument/2006/relationships/image" Target="../media/image599.png"/><Relationship Id="rId4" Type="http://schemas.openxmlformats.org/officeDocument/2006/relationships/image" Target="../media/image593.png"/><Relationship Id="rId9" Type="http://schemas.openxmlformats.org/officeDocument/2006/relationships/image" Target="../media/image59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6.png"/><Relationship Id="rId4" Type="http://schemas.openxmlformats.org/officeDocument/2006/relationships/image" Target="../media/image60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3" Type="http://schemas.openxmlformats.org/officeDocument/2006/relationships/image" Target="../media/image608.png"/><Relationship Id="rId7" Type="http://schemas.openxmlformats.org/officeDocument/2006/relationships/image" Target="../media/image612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1.png"/><Relationship Id="rId5" Type="http://schemas.openxmlformats.org/officeDocument/2006/relationships/image" Target="../media/image610.png"/><Relationship Id="rId4" Type="http://schemas.openxmlformats.org/officeDocument/2006/relationships/image" Target="../media/image60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3" Type="http://schemas.openxmlformats.org/officeDocument/2006/relationships/image" Target="../media/image617.png"/><Relationship Id="rId7" Type="http://schemas.openxmlformats.org/officeDocument/2006/relationships/image" Target="../media/image621.png"/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0.png"/><Relationship Id="rId5" Type="http://schemas.openxmlformats.org/officeDocument/2006/relationships/image" Target="../media/image619.png"/><Relationship Id="rId4" Type="http://schemas.openxmlformats.org/officeDocument/2006/relationships/image" Target="../media/image61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2.png"/><Relationship Id="rId5" Type="http://schemas.openxmlformats.org/officeDocument/2006/relationships/image" Target="../media/image631.png"/><Relationship Id="rId4" Type="http://schemas.openxmlformats.org/officeDocument/2006/relationships/image" Target="../media/image63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0.png"/><Relationship Id="rId11" Type="http://schemas.openxmlformats.org/officeDocument/2006/relationships/image" Target="../media/image645.png"/><Relationship Id="rId5" Type="http://schemas.openxmlformats.org/officeDocument/2006/relationships/image" Target="../media/image639.png"/><Relationship Id="rId10" Type="http://schemas.openxmlformats.org/officeDocument/2006/relationships/image" Target="../media/image644.png"/><Relationship Id="rId4" Type="http://schemas.openxmlformats.org/officeDocument/2006/relationships/image" Target="../media/image638.png"/><Relationship Id="rId9" Type="http://schemas.openxmlformats.org/officeDocument/2006/relationships/image" Target="../media/image64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13" Type="http://schemas.openxmlformats.org/officeDocument/2006/relationships/image" Target="../media/image657.png"/><Relationship Id="rId3" Type="http://schemas.openxmlformats.org/officeDocument/2006/relationships/image" Target="../media/image647.png"/><Relationship Id="rId7" Type="http://schemas.openxmlformats.org/officeDocument/2006/relationships/image" Target="../media/image651.png"/><Relationship Id="rId12" Type="http://schemas.openxmlformats.org/officeDocument/2006/relationships/image" Target="../media/image656.png"/><Relationship Id="rId2" Type="http://schemas.openxmlformats.org/officeDocument/2006/relationships/image" Target="../media/image646.png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0.png"/><Relationship Id="rId11" Type="http://schemas.openxmlformats.org/officeDocument/2006/relationships/image" Target="../media/image655.png"/><Relationship Id="rId5" Type="http://schemas.openxmlformats.org/officeDocument/2006/relationships/image" Target="../media/image649.png"/><Relationship Id="rId15" Type="http://schemas.openxmlformats.org/officeDocument/2006/relationships/image" Target="../media/image659.png"/><Relationship Id="rId10" Type="http://schemas.openxmlformats.org/officeDocument/2006/relationships/image" Target="../media/image654.png"/><Relationship Id="rId4" Type="http://schemas.openxmlformats.org/officeDocument/2006/relationships/image" Target="../media/image648.png"/><Relationship Id="rId9" Type="http://schemas.openxmlformats.org/officeDocument/2006/relationships/image" Target="../media/image653.png"/><Relationship Id="rId14" Type="http://schemas.openxmlformats.org/officeDocument/2006/relationships/image" Target="../media/image65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7.png"/><Relationship Id="rId3" Type="http://schemas.openxmlformats.org/officeDocument/2006/relationships/image" Target="../media/image663.png"/><Relationship Id="rId7" Type="http://schemas.openxmlformats.org/officeDocument/2006/relationships/image" Target="../media/image661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png"/><Relationship Id="rId5" Type="http://schemas.openxmlformats.org/officeDocument/2006/relationships/image" Target="../media/image665.png"/><Relationship Id="rId10" Type="http://schemas.openxmlformats.org/officeDocument/2006/relationships/image" Target="../media/image670.png"/><Relationship Id="rId4" Type="http://schemas.openxmlformats.org/officeDocument/2006/relationships/image" Target="../media/image664.png"/><Relationship Id="rId9" Type="http://schemas.openxmlformats.org/officeDocument/2006/relationships/image" Target="../media/image66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png"/><Relationship Id="rId13" Type="http://schemas.openxmlformats.org/officeDocument/2006/relationships/image" Target="../media/image682.png"/><Relationship Id="rId3" Type="http://schemas.openxmlformats.org/officeDocument/2006/relationships/image" Target="../media/image672.png"/><Relationship Id="rId7" Type="http://schemas.openxmlformats.org/officeDocument/2006/relationships/image" Target="../media/image676.png"/><Relationship Id="rId12" Type="http://schemas.openxmlformats.org/officeDocument/2006/relationships/image" Target="../media/image681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5.png"/><Relationship Id="rId11" Type="http://schemas.openxmlformats.org/officeDocument/2006/relationships/image" Target="../media/image680.png"/><Relationship Id="rId5" Type="http://schemas.openxmlformats.org/officeDocument/2006/relationships/image" Target="../media/image674.png"/><Relationship Id="rId10" Type="http://schemas.openxmlformats.org/officeDocument/2006/relationships/image" Target="../media/image678.png"/><Relationship Id="rId4" Type="http://schemas.openxmlformats.org/officeDocument/2006/relationships/image" Target="../media/image673.png"/><Relationship Id="rId9" Type="http://schemas.openxmlformats.org/officeDocument/2006/relationships/image" Target="../media/image66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5.png"/><Relationship Id="rId3" Type="http://schemas.openxmlformats.org/officeDocument/2006/relationships/image" Target="../media/image684.png"/><Relationship Id="rId7" Type="http://schemas.openxmlformats.org/officeDocument/2006/relationships/image" Target="../media/image688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7.png"/><Relationship Id="rId5" Type="http://schemas.openxmlformats.org/officeDocument/2006/relationships/image" Target="../media/image686.png"/><Relationship Id="rId4" Type="http://schemas.openxmlformats.org/officeDocument/2006/relationships/image" Target="../media/image679.png"/><Relationship Id="rId9" Type="http://schemas.openxmlformats.org/officeDocument/2006/relationships/image" Target="../media/image68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5.png"/><Relationship Id="rId5" Type="http://schemas.openxmlformats.org/officeDocument/2006/relationships/image" Target="../media/image694.png"/><Relationship Id="rId4" Type="http://schemas.openxmlformats.org/officeDocument/2006/relationships/image" Target="../media/image69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3" Type="http://schemas.openxmlformats.org/officeDocument/2006/relationships/image" Target="../media/image697.png"/><Relationship Id="rId7" Type="http://schemas.openxmlformats.org/officeDocument/2006/relationships/image" Target="../media/image701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0.png"/><Relationship Id="rId5" Type="http://schemas.openxmlformats.org/officeDocument/2006/relationships/image" Target="../media/image699.png"/><Relationship Id="rId4" Type="http://schemas.openxmlformats.org/officeDocument/2006/relationships/image" Target="../media/image69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2.png"/><Relationship Id="rId4" Type="http://schemas.openxmlformats.org/officeDocument/2006/relationships/image" Target="../media/image71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9.png"/><Relationship Id="rId13" Type="http://schemas.openxmlformats.org/officeDocument/2006/relationships/image" Target="../media/image724.png"/><Relationship Id="rId3" Type="http://schemas.openxmlformats.org/officeDocument/2006/relationships/image" Target="../media/image714.png"/><Relationship Id="rId7" Type="http://schemas.openxmlformats.org/officeDocument/2006/relationships/image" Target="../media/image718.png"/><Relationship Id="rId12" Type="http://schemas.openxmlformats.org/officeDocument/2006/relationships/image" Target="../media/image723.png"/><Relationship Id="rId2" Type="http://schemas.openxmlformats.org/officeDocument/2006/relationships/image" Target="../media/image713.png"/><Relationship Id="rId16" Type="http://schemas.openxmlformats.org/officeDocument/2006/relationships/image" Target="../media/image7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7.png"/><Relationship Id="rId11" Type="http://schemas.openxmlformats.org/officeDocument/2006/relationships/image" Target="../media/image722.png"/><Relationship Id="rId5" Type="http://schemas.openxmlformats.org/officeDocument/2006/relationships/image" Target="../media/image716.png"/><Relationship Id="rId15" Type="http://schemas.openxmlformats.org/officeDocument/2006/relationships/image" Target="../media/image726.png"/><Relationship Id="rId10" Type="http://schemas.openxmlformats.org/officeDocument/2006/relationships/image" Target="../media/image721.png"/><Relationship Id="rId4" Type="http://schemas.openxmlformats.org/officeDocument/2006/relationships/image" Target="../media/image715.png"/><Relationship Id="rId9" Type="http://schemas.openxmlformats.org/officeDocument/2006/relationships/image" Target="../media/image720.png"/><Relationship Id="rId14" Type="http://schemas.openxmlformats.org/officeDocument/2006/relationships/image" Target="../media/image725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4.png"/><Relationship Id="rId3" Type="http://schemas.openxmlformats.org/officeDocument/2006/relationships/image" Target="../media/image729.png"/><Relationship Id="rId7" Type="http://schemas.openxmlformats.org/officeDocument/2006/relationships/image" Target="../media/image733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2.png"/><Relationship Id="rId5" Type="http://schemas.openxmlformats.org/officeDocument/2006/relationships/image" Target="../media/image731.png"/><Relationship Id="rId4" Type="http://schemas.openxmlformats.org/officeDocument/2006/relationships/image" Target="../media/image730.png"/><Relationship Id="rId9" Type="http://schemas.openxmlformats.org/officeDocument/2006/relationships/image" Target="../media/image73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42.png"/><Relationship Id="rId5" Type="http://schemas.openxmlformats.org/officeDocument/2006/relationships/image" Target="../media/image739.png"/><Relationship Id="rId10" Type="http://schemas.openxmlformats.org/officeDocument/2006/relationships/image" Target="../media/image741.png"/><Relationship Id="rId4" Type="http://schemas.openxmlformats.org/officeDocument/2006/relationships/image" Target="../media/image738.png"/><Relationship Id="rId9" Type="http://schemas.openxmlformats.org/officeDocument/2006/relationships/image" Target="../media/image740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3" Type="http://schemas.openxmlformats.org/officeDocument/2006/relationships/image" Target="../media/image744.png"/><Relationship Id="rId7" Type="http://schemas.openxmlformats.org/officeDocument/2006/relationships/image" Target="../media/image702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7.png"/><Relationship Id="rId5" Type="http://schemas.openxmlformats.org/officeDocument/2006/relationships/image" Target="../media/image746.png"/><Relationship Id="rId4" Type="http://schemas.openxmlformats.org/officeDocument/2006/relationships/image" Target="../media/image745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png"/><Relationship Id="rId3" Type="http://schemas.openxmlformats.org/officeDocument/2006/relationships/image" Target="../media/image750.png"/><Relationship Id="rId7" Type="http://schemas.openxmlformats.org/officeDocument/2006/relationships/image" Target="../media/image754.png"/><Relationship Id="rId2" Type="http://schemas.openxmlformats.org/officeDocument/2006/relationships/image" Target="../media/image74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3.png"/><Relationship Id="rId5" Type="http://schemas.openxmlformats.org/officeDocument/2006/relationships/image" Target="../media/image752.png"/><Relationship Id="rId10" Type="http://schemas.openxmlformats.org/officeDocument/2006/relationships/image" Target="../media/image757.png"/><Relationship Id="rId4" Type="http://schemas.openxmlformats.org/officeDocument/2006/relationships/image" Target="../media/image751.png"/><Relationship Id="rId9" Type="http://schemas.openxmlformats.org/officeDocument/2006/relationships/image" Target="../media/image756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4.png"/><Relationship Id="rId3" Type="http://schemas.openxmlformats.org/officeDocument/2006/relationships/image" Target="../media/image759.png"/><Relationship Id="rId7" Type="http://schemas.openxmlformats.org/officeDocument/2006/relationships/image" Target="../media/image763.png"/><Relationship Id="rId12" Type="http://schemas.openxmlformats.org/officeDocument/2006/relationships/image" Target="../media/image768.png"/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2.png"/><Relationship Id="rId11" Type="http://schemas.openxmlformats.org/officeDocument/2006/relationships/image" Target="../media/image767.png"/><Relationship Id="rId5" Type="http://schemas.openxmlformats.org/officeDocument/2006/relationships/image" Target="../media/image761.png"/><Relationship Id="rId10" Type="http://schemas.openxmlformats.org/officeDocument/2006/relationships/image" Target="../media/image766.png"/><Relationship Id="rId4" Type="http://schemas.openxmlformats.org/officeDocument/2006/relationships/image" Target="../media/image760.png"/><Relationship Id="rId9" Type="http://schemas.openxmlformats.org/officeDocument/2006/relationships/image" Target="../media/image765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4.png"/><Relationship Id="rId3" Type="http://schemas.openxmlformats.org/officeDocument/2006/relationships/image" Target="../media/image759.png"/><Relationship Id="rId7" Type="http://schemas.openxmlformats.org/officeDocument/2006/relationships/image" Target="../media/image773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2.png"/><Relationship Id="rId5" Type="http://schemas.openxmlformats.org/officeDocument/2006/relationships/image" Target="../media/image771.png"/><Relationship Id="rId10" Type="http://schemas.openxmlformats.org/officeDocument/2006/relationships/image" Target="../media/image776.png"/><Relationship Id="rId4" Type="http://schemas.openxmlformats.org/officeDocument/2006/relationships/image" Target="../media/image770.png"/><Relationship Id="rId9" Type="http://schemas.openxmlformats.org/officeDocument/2006/relationships/image" Target="../media/image775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png"/><Relationship Id="rId3" Type="http://schemas.openxmlformats.org/officeDocument/2006/relationships/image" Target="../media/image581.png"/><Relationship Id="rId7" Type="http://schemas.openxmlformats.org/officeDocument/2006/relationships/image" Target="../media/image781.png"/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0.png"/><Relationship Id="rId5" Type="http://schemas.openxmlformats.org/officeDocument/2006/relationships/image" Target="../media/image779.png"/><Relationship Id="rId4" Type="http://schemas.openxmlformats.org/officeDocument/2006/relationships/image" Target="../media/image77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4.png"/><Relationship Id="rId3" Type="http://schemas.openxmlformats.org/officeDocument/2006/relationships/image" Target="../media/image759.png"/><Relationship Id="rId7" Type="http://schemas.openxmlformats.org/officeDocument/2006/relationships/image" Target="../media/image773.png"/><Relationship Id="rId12" Type="http://schemas.openxmlformats.org/officeDocument/2006/relationships/image" Target="../media/image788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2.png"/><Relationship Id="rId11" Type="http://schemas.openxmlformats.org/officeDocument/2006/relationships/image" Target="../media/image787.png"/><Relationship Id="rId5" Type="http://schemas.openxmlformats.org/officeDocument/2006/relationships/image" Target="../media/image784.png"/><Relationship Id="rId10" Type="http://schemas.openxmlformats.org/officeDocument/2006/relationships/image" Target="../media/image786.png"/><Relationship Id="rId4" Type="http://schemas.openxmlformats.org/officeDocument/2006/relationships/image" Target="../media/image770.png"/><Relationship Id="rId9" Type="http://schemas.openxmlformats.org/officeDocument/2006/relationships/image" Target="../media/image7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5.png"/><Relationship Id="rId4" Type="http://schemas.openxmlformats.org/officeDocument/2006/relationships/image" Target="../media/image79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9.png"/><Relationship Id="rId4" Type="http://schemas.openxmlformats.org/officeDocument/2006/relationships/image" Target="../media/image79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7" Type="http://schemas.openxmlformats.org/officeDocument/2006/relationships/image" Target="../media/image805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4.png"/><Relationship Id="rId5" Type="http://schemas.openxmlformats.org/officeDocument/2006/relationships/image" Target="../media/image803.png"/><Relationship Id="rId4" Type="http://schemas.openxmlformats.org/officeDocument/2006/relationships/image" Target="../media/image80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0.png"/><Relationship Id="rId3" Type="http://schemas.openxmlformats.org/officeDocument/2006/relationships/image" Target="../media/image6340.png"/><Relationship Id="rId7" Type="http://schemas.openxmlformats.org/officeDocument/2006/relationships/image" Target="../media/image6380.png"/><Relationship Id="rId2" Type="http://schemas.openxmlformats.org/officeDocument/2006/relationships/image" Target="../media/image6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70.png"/><Relationship Id="rId5" Type="http://schemas.openxmlformats.org/officeDocument/2006/relationships/image" Target="../media/image6360.png"/><Relationship Id="rId4" Type="http://schemas.openxmlformats.org/officeDocument/2006/relationships/image" Target="../media/image6350.png"/><Relationship Id="rId9" Type="http://schemas.openxmlformats.org/officeDocument/2006/relationships/image" Target="../media/image640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17.png"/><Relationship Id="rId18" Type="http://schemas.openxmlformats.org/officeDocument/2006/relationships/image" Target="../media/image822.png"/><Relationship Id="rId26" Type="http://schemas.openxmlformats.org/officeDocument/2006/relationships/image" Target="../media/image830.png"/><Relationship Id="rId3" Type="http://schemas.openxmlformats.org/officeDocument/2006/relationships/image" Target="../media/image782.png"/><Relationship Id="rId21" Type="http://schemas.openxmlformats.org/officeDocument/2006/relationships/image" Target="../media/image825.png"/><Relationship Id="rId7" Type="http://schemas.openxmlformats.org/officeDocument/2006/relationships/image" Target="../media/image812.png"/><Relationship Id="rId12" Type="http://schemas.openxmlformats.org/officeDocument/2006/relationships/image" Target="../media/image816.png"/><Relationship Id="rId17" Type="http://schemas.openxmlformats.org/officeDocument/2006/relationships/image" Target="../media/image821.png"/><Relationship Id="rId25" Type="http://schemas.openxmlformats.org/officeDocument/2006/relationships/image" Target="../media/image829.png"/><Relationship Id="rId2" Type="http://schemas.openxmlformats.org/officeDocument/2006/relationships/image" Target="../media/image806.png"/><Relationship Id="rId16" Type="http://schemas.openxmlformats.org/officeDocument/2006/relationships/image" Target="../media/image820.png"/><Relationship Id="rId20" Type="http://schemas.openxmlformats.org/officeDocument/2006/relationships/image" Target="../media/image824.png"/><Relationship Id="rId29" Type="http://schemas.openxmlformats.org/officeDocument/2006/relationships/image" Target="../media/image8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1.png"/><Relationship Id="rId11" Type="http://schemas.openxmlformats.org/officeDocument/2006/relationships/image" Target="../media/image814.png"/><Relationship Id="rId24" Type="http://schemas.openxmlformats.org/officeDocument/2006/relationships/image" Target="../media/image828.png"/><Relationship Id="rId5" Type="http://schemas.openxmlformats.org/officeDocument/2006/relationships/image" Target="../media/image809.png"/><Relationship Id="rId15" Type="http://schemas.openxmlformats.org/officeDocument/2006/relationships/image" Target="../media/image819.png"/><Relationship Id="rId23" Type="http://schemas.openxmlformats.org/officeDocument/2006/relationships/image" Target="../media/image827.png"/><Relationship Id="rId28" Type="http://schemas.openxmlformats.org/officeDocument/2006/relationships/image" Target="../media/image832.png"/><Relationship Id="rId10" Type="http://schemas.openxmlformats.org/officeDocument/2006/relationships/image" Target="../media/image815.png"/><Relationship Id="rId19" Type="http://schemas.openxmlformats.org/officeDocument/2006/relationships/image" Target="../media/image823.png"/><Relationship Id="rId9" Type="http://schemas.openxmlformats.org/officeDocument/2006/relationships/image" Target="../media/image808.png"/><Relationship Id="rId14" Type="http://schemas.openxmlformats.org/officeDocument/2006/relationships/image" Target="../media/image818.png"/><Relationship Id="rId22" Type="http://schemas.openxmlformats.org/officeDocument/2006/relationships/image" Target="../media/image826.png"/><Relationship Id="rId27" Type="http://schemas.openxmlformats.org/officeDocument/2006/relationships/image" Target="../media/image831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36.png"/><Relationship Id="rId3" Type="http://schemas.openxmlformats.org/officeDocument/2006/relationships/image" Target="../media/image782.png"/><Relationship Id="rId7" Type="http://schemas.openxmlformats.org/officeDocument/2006/relationships/image" Target="../media/image812.png"/><Relationship Id="rId12" Type="http://schemas.openxmlformats.org/officeDocument/2006/relationships/image" Target="../media/image835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1.png"/><Relationship Id="rId11" Type="http://schemas.openxmlformats.org/officeDocument/2006/relationships/image" Target="../media/image834.png"/><Relationship Id="rId5" Type="http://schemas.openxmlformats.org/officeDocument/2006/relationships/image" Target="../media/image809.png"/><Relationship Id="rId15" Type="http://schemas.openxmlformats.org/officeDocument/2006/relationships/image" Target="../media/image838.png"/><Relationship Id="rId10" Type="http://schemas.openxmlformats.org/officeDocument/2006/relationships/image" Target="../media/image815.png"/><Relationship Id="rId9" Type="http://schemas.openxmlformats.org/officeDocument/2006/relationships/image" Target="../media/image808.png"/><Relationship Id="rId14" Type="http://schemas.openxmlformats.org/officeDocument/2006/relationships/image" Target="../media/image837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41.png"/><Relationship Id="rId3" Type="http://schemas.openxmlformats.org/officeDocument/2006/relationships/image" Target="../media/image782.png"/><Relationship Id="rId7" Type="http://schemas.openxmlformats.org/officeDocument/2006/relationships/image" Target="../media/image812.png"/><Relationship Id="rId12" Type="http://schemas.openxmlformats.org/officeDocument/2006/relationships/image" Target="../media/image840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1.png"/><Relationship Id="rId11" Type="http://schemas.openxmlformats.org/officeDocument/2006/relationships/image" Target="../media/image839.png"/><Relationship Id="rId5" Type="http://schemas.openxmlformats.org/officeDocument/2006/relationships/image" Target="../media/image809.png"/><Relationship Id="rId15" Type="http://schemas.openxmlformats.org/officeDocument/2006/relationships/image" Target="../media/image843.png"/><Relationship Id="rId10" Type="http://schemas.openxmlformats.org/officeDocument/2006/relationships/image" Target="../media/image815.png"/><Relationship Id="rId9" Type="http://schemas.openxmlformats.org/officeDocument/2006/relationships/image" Target="../media/image808.png"/><Relationship Id="rId14" Type="http://schemas.openxmlformats.org/officeDocument/2006/relationships/image" Target="../media/image842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3.png"/><Relationship Id="rId13" Type="http://schemas.openxmlformats.org/officeDocument/2006/relationships/image" Target="../media/image846.png"/><Relationship Id="rId3" Type="http://schemas.openxmlformats.org/officeDocument/2006/relationships/image" Target="../media/image782.png"/><Relationship Id="rId7" Type="http://schemas.openxmlformats.org/officeDocument/2006/relationships/image" Target="../media/image812.png"/><Relationship Id="rId12" Type="http://schemas.openxmlformats.org/officeDocument/2006/relationships/image" Target="../media/image845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1.png"/><Relationship Id="rId11" Type="http://schemas.openxmlformats.org/officeDocument/2006/relationships/image" Target="../media/image844.png"/><Relationship Id="rId5" Type="http://schemas.openxmlformats.org/officeDocument/2006/relationships/image" Target="../media/image809.png"/><Relationship Id="rId10" Type="http://schemas.openxmlformats.org/officeDocument/2006/relationships/image" Target="../media/image815.png"/><Relationship Id="rId9" Type="http://schemas.openxmlformats.org/officeDocument/2006/relationships/image" Target="../media/image808.png"/><Relationship Id="rId14" Type="http://schemas.openxmlformats.org/officeDocument/2006/relationships/image" Target="../media/image847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4.png"/><Relationship Id="rId13" Type="http://schemas.openxmlformats.org/officeDocument/2006/relationships/image" Target="../media/image859.png"/><Relationship Id="rId3" Type="http://schemas.openxmlformats.org/officeDocument/2006/relationships/image" Target="../media/image849.png"/><Relationship Id="rId7" Type="http://schemas.openxmlformats.org/officeDocument/2006/relationships/image" Target="../media/image853.png"/><Relationship Id="rId12" Type="http://schemas.openxmlformats.org/officeDocument/2006/relationships/image" Target="../media/image858.png"/><Relationship Id="rId2" Type="http://schemas.openxmlformats.org/officeDocument/2006/relationships/image" Target="../media/image848.png"/><Relationship Id="rId16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2.png"/><Relationship Id="rId11" Type="http://schemas.openxmlformats.org/officeDocument/2006/relationships/image" Target="../media/image857.png"/><Relationship Id="rId5" Type="http://schemas.openxmlformats.org/officeDocument/2006/relationships/image" Target="../media/image851.png"/><Relationship Id="rId15" Type="http://schemas.openxmlformats.org/officeDocument/2006/relationships/image" Target="../media/image807.png"/><Relationship Id="rId10" Type="http://schemas.openxmlformats.org/officeDocument/2006/relationships/image" Target="../media/image856.png"/><Relationship Id="rId4" Type="http://schemas.openxmlformats.org/officeDocument/2006/relationships/image" Target="../media/image850.png"/><Relationship Id="rId9" Type="http://schemas.openxmlformats.org/officeDocument/2006/relationships/image" Target="../media/image855.png"/><Relationship Id="rId14" Type="http://schemas.openxmlformats.org/officeDocument/2006/relationships/image" Target="../media/image8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4.png"/><Relationship Id="rId13" Type="http://schemas.openxmlformats.org/officeDocument/2006/relationships/image" Target="../media/image859.png"/><Relationship Id="rId3" Type="http://schemas.openxmlformats.org/officeDocument/2006/relationships/image" Target="../media/image849.png"/><Relationship Id="rId7" Type="http://schemas.openxmlformats.org/officeDocument/2006/relationships/image" Target="../media/image853.png"/><Relationship Id="rId12" Type="http://schemas.openxmlformats.org/officeDocument/2006/relationships/image" Target="../media/image858.png"/><Relationship Id="rId2" Type="http://schemas.openxmlformats.org/officeDocument/2006/relationships/image" Target="../media/image848.png"/><Relationship Id="rId16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2.png"/><Relationship Id="rId11" Type="http://schemas.openxmlformats.org/officeDocument/2006/relationships/image" Target="../media/image857.png"/><Relationship Id="rId5" Type="http://schemas.openxmlformats.org/officeDocument/2006/relationships/image" Target="../media/image851.png"/><Relationship Id="rId15" Type="http://schemas.openxmlformats.org/officeDocument/2006/relationships/image" Target="../media/image807.png"/><Relationship Id="rId10" Type="http://schemas.openxmlformats.org/officeDocument/2006/relationships/image" Target="../media/image856.png"/><Relationship Id="rId4" Type="http://schemas.openxmlformats.org/officeDocument/2006/relationships/image" Target="../media/image850.png"/><Relationship Id="rId9" Type="http://schemas.openxmlformats.org/officeDocument/2006/relationships/image" Target="../media/image855.png"/><Relationship Id="rId14" Type="http://schemas.openxmlformats.org/officeDocument/2006/relationships/image" Target="../media/image86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13" Type="http://schemas.openxmlformats.org/officeDocument/2006/relationships/image" Target="../media/image873.png"/><Relationship Id="rId3" Type="http://schemas.openxmlformats.org/officeDocument/2006/relationships/image" Target="../media/image863.png"/><Relationship Id="rId7" Type="http://schemas.openxmlformats.org/officeDocument/2006/relationships/image" Target="../media/image867.png"/><Relationship Id="rId12" Type="http://schemas.openxmlformats.org/officeDocument/2006/relationships/image" Target="../media/image87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6.png"/><Relationship Id="rId11" Type="http://schemas.openxmlformats.org/officeDocument/2006/relationships/image" Target="../media/image871.png"/><Relationship Id="rId5" Type="http://schemas.openxmlformats.org/officeDocument/2006/relationships/image" Target="../media/image865.png"/><Relationship Id="rId15" Type="http://schemas.openxmlformats.org/officeDocument/2006/relationships/image" Target="../media/image862.png"/><Relationship Id="rId10" Type="http://schemas.openxmlformats.org/officeDocument/2006/relationships/image" Target="../media/image861.png"/><Relationship Id="rId4" Type="http://schemas.openxmlformats.org/officeDocument/2006/relationships/image" Target="../media/image864.png"/><Relationship Id="rId9" Type="http://schemas.openxmlformats.org/officeDocument/2006/relationships/image" Target="../media/image869.png"/><Relationship Id="rId14" Type="http://schemas.openxmlformats.org/officeDocument/2006/relationships/image" Target="../media/image874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png"/><Relationship Id="rId3" Type="http://schemas.openxmlformats.org/officeDocument/2006/relationships/image" Target="../media/image870.png"/><Relationship Id="rId7" Type="http://schemas.openxmlformats.org/officeDocument/2006/relationships/image" Target="../media/image881.png"/><Relationship Id="rId2" Type="http://schemas.openxmlformats.org/officeDocument/2006/relationships/image" Target="../media/image8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0.png"/><Relationship Id="rId11" Type="http://schemas.openxmlformats.org/officeDocument/2006/relationships/image" Target="../media/image885.png"/><Relationship Id="rId5" Type="http://schemas.openxmlformats.org/officeDocument/2006/relationships/image" Target="../media/image877.png"/><Relationship Id="rId10" Type="http://schemas.openxmlformats.org/officeDocument/2006/relationships/image" Target="../media/image884.png"/><Relationship Id="rId4" Type="http://schemas.openxmlformats.org/officeDocument/2006/relationships/image" Target="../media/image875.png"/><Relationship Id="rId9" Type="http://schemas.openxmlformats.org/officeDocument/2006/relationships/image" Target="../media/image88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image" Target="../media/image878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7" Type="http://schemas.openxmlformats.org/officeDocument/2006/relationships/image" Target="../media/image893.png"/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2.png"/><Relationship Id="rId5" Type="http://schemas.openxmlformats.org/officeDocument/2006/relationships/image" Target="../media/image891.png"/><Relationship Id="rId4" Type="http://schemas.openxmlformats.org/officeDocument/2006/relationships/image" Target="../media/image886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89.png"/><Relationship Id="rId7" Type="http://schemas.openxmlformats.org/officeDocument/2006/relationships/image" Target="../media/image887.png"/><Relationship Id="rId12" Type="http://schemas.openxmlformats.org/officeDocument/2006/relationships/image" Target="../media/image899.png"/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2.png"/><Relationship Id="rId11" Type="http://schemas.openxmlformats.org/officeDocument/2006/relationships/image" Target="../media/image898.png"/><Relationship Id="rId5" Type="http://schemas.openxmlformats.org/officeDocument/2006/relationships/image" Target="../media/image893.png"/><Relationship Id="rId10" Type="http://schemas.openxmlformats.org/officeDocument/2006/relationships/image" Target="../media/image894.png"/><Relationship Id="rId4" Type="http://schemas.openxmlformats.org/officeDocument/2006/relationships/image" Target="../media/image891.png"/><Relationship Id="rId9" Type="http://schemas.openxmlformats.org/officeDocument/2006/relationships/image" Target="../media/image896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6.png"/><Relationship Id="rId3" Type="http://schemas.openxmlformats.org/officeDocument/2006/relationships/image" Target="../media/image901.png"/><Relationship Id="rId7" Type="http://schemas.openxmlformats.org/officeDocument/2006/relationships/image" Target="../media/image905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4.png"/><Relationship Id="rId5" Type="http://schemas.openxmlformats.org/officeDocument/2006/relationships/image" Target="../media/image895.png"/><Relationship Id="rId4" Type="http://schemas.openxmlformats.org/officeDocument/2006/relationships/image" Target="../media/image90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1.png"/><Relationship Id="rId5" Type="http://schemas.openxmlformats.org/officeDocument/2006/relationships/image" Target="../media/image910.png"/><Relationship Id="rId4" Type="http://schemas.openxmlformats.org/officeDocument/2006/relationships/image" Target="../media/image909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7.png"/><Relationship Id="rId3" Type="http://schemas.openxmlformats.org/officeDocument/2006/relationships/image" Target="../media/image912.png"/><Relationship Id="rId7" Type="http://schemas.openxmlformats.org/officeDocument/2006/relationships/image" Target="../media/image914.png"/><Relationship Id="rId2" Type="http://schemas.openxmlformats.org/officeDocument/2006/relationships/image" Target="../media/image9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8.png"/><Relationship Id="rId5" Type="http://schemas.openxmlformats.org/officeDocument/2006/relationships/image" Target="../media/image907.png"/><Relationship Id="rId4" Type="http://schemas.openxmlformats.org/officeDocument/2006/relationships/image" Target="../media/image9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919.png"/><Relationship Id="rId7" Type="http://schemas.openxmlformats.org/officeDocument/2006/relationships/image" Target="../media/image923.png"/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2.png"/><Relationship Id="rId5" Type="http://schemas.openxmlformats.org/officeDocument/2006/relationships/image" Target="../media/image916.png"/><Relationship Id="rId4" Type="http://schemas.openxmlformats.org/officeDocument/2006/relationships/image" Target="../media/image915.png"/><Relationship Id="rId9" Type="http://schemas.openxmlformats.org/officeDocument/2006/relationships/image" Target="../media/image9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image" Target="../media/image9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9.png"/><Relationship Id="rId4" Type="http://schemas.openxmlformats.org/officeDocument/2006/relationships/image" Target="../media/image928.png"/></Relationships>
</file>

<file path=ppt/slides/_rels/slide182.xml.rels><?xml version="1.0" encoding="UTF-8" standalone="yes"?>
<Relationships xmlns="http://schemas.openxmlformats.org/package/2006/relationships"><Relationship Id="rId7" Type="http://schemas.openxmlformats.org/officeDocument/2006/relationships/image" Target="../media/image935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4.png"/><Relationship Id="rId5" Type="http://schemas.openxmlformats.org/officeDocument/2006/relationships/image" Target="../media/image93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6.png"/><Relationship Id="rId3" Type="http://schemas.openxmlformats.org/officeDocument/2006/relationships/image" Target="../media/image930.png"/><Relationship Id="rId7" Type="http://schemas.openxmlformats.org/officeDocument/2006/relationships/image" Target="../media/image932.png"/><Relationship Id="rId2" Type="http://schemas.openxmlformats.org/officeDocument/2006/relationships/image" Target="../media/image9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1.png"/><Relationship Id="rId5" Type="http://schemas.openxmlformats.org/officeDocument/2006/relationships/image" Target="../media/image939.png"/><Relationship Id="rId4" Type="http://schemas.openxmlformats.org/officeDocument/2006/relationships/image" Target="../media/image938.png"/><Relationship Id="rId9" Type="http://schemas.openxmlformats.org/officeDocument/2006/relationships/image" Target="../media/image93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945.png"/><Relationship Id="rId7" Type="http://schemas.openxmlformats.org/officeDocument/2006/relationships/image" Target="../media/image949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8.png"/><Relationship Id="rId5" Type="http://schemas.openxmlformats.org/officeDocument/2006/relationships/image" Target="../media/image947.png"/><Relationship Id="rId4" Type="http://schemas.openxmlformats.org/officeDocument/2006/relationships/image" Target="../media/image946.png"/><Relationship Id="rId9" Type="http://schemas.openxmlformats.org/officeDocument/2006/relationships/image" Target="../media/image95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955.png"/><Relationship Id="rId7" Type="http://schemas.openxmlformats.org/officeDocument/2006/relationships/image" Target="../media/image940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8.png"/><Relationship Id="rId5" Type="http://schemas.openxmlformats.org/officeDocument/2006/relationships/image" Target="../media/image957.png"/><Relationship Id="rId4" Type="http://schemas.openxmlformats.org/officeDocument/2006/relationships/image" Target="../media/image956.png"/><Relationship Id="rId9" Type="http://schemas.openxmlformats.org/officeDocument/2006/relationships/image" Target="../media/image961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5.png"/><Relationship Id="rId3" Type="http://schemas.openxmlformats.org/officeDocument/2006/relationships/image" Target="../media/image955.png"/><Relationship Id="rId7" Type="http://schemas.openxmlformats.org/officeDocument/2006/relationships/image" Target="../media/image964.png"/><Relationship Id="rId12" Type="http://schemas.openxmlformats.org/officeDocument/2006/relationships/image" Target="../media/image961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3.png"/><Relationship Id="rId11" Type="http://schemas.openxmlformats.org/officeDocument/2006/relationships/image" Target="../media/image941.png"/><Relationship Id="rId5" Type="http://schemas.openxmlformats.org/officeDocument/2006/relationships/image" Target="../media/image962.png"/><Relationship Id="rId10" Type="http://schemas.openxmlformats.org/officeDocument/2006/relationships/image" Target="../media/image967.png"/><Relationship Id="rId4" Type="http://schemas.openxmlformats.org/officeDocument/2006/relationships/image" Target="../media/image956.png"/><Relationship Id="rId9" Type="http://schemas.openxmlformats.org/officeDocument/2006/relationships/image" Target="../media/image966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3" Type="http://schemas.openxmlformats.org/officeDocument/2006/relationships/image" Target="../media/image955.png"/><Relationship Id="rId7" Type="http://schemas.openxmlformats.org/officeDocument/2006/relationships/image" Target="../media/image964.png"/><Relationship Id="rId12" Type="http://schemas.openxmlformats.org/officeDocument/2006/relationships/image" Target="../media/image961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0.png"/><Relationship Id="rId11" Type="http://schemas.openxmlformats.org/officeDocument/2006/relationships/image" Target="../media/image942.png"/><Relationship Id="rId5" Type="http://schemas.openxmlformats.org/officeDocument/2006/relationships/image" Target="../media/image969.png"/><Relationship Id="rId10" Type="http://schemas.openxmlformats.org/officeDocument/2006/relationships/image" Target="../media/image973.png"/><Relationship Id="rId4" Type="http://schemas.openxmlformats.org/officeDocument/2006/relationships/image" Target="../media/image956.png"/><Relationship Id="rId9" Type="http://schemas.openxmlformats.org/officeDocument/2006/relationships/image" Target="../media/image9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8.png"/><Relationship Id="rId3" Type="http://schemas.openxmlformats.org/officeDocument/2006/relationships/image" Target="../media/image955.png"/><Relationship Id="rId7" Type="http://schemas.openxmlformats.org/officeDocument/2006/relationships/image" Target="../media/image977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6.png"/><Relationship Id="rId11" Type="http://schemas.openxmlformats.org/officeDocument/2006/relationships/image" Target="../media/image981.png"/><Relationship Id="rId5" Type="http://schemas.openxmlformats.org/officeDocument/2006/relationships/image" Target="../media/image975.png"/><Relationship Id="rId10" Type="http://schemas.openxmlformats.org/officeDocument/2006/relationships/image" Target="../media/image980.png"/><Relationship Id="rId4" Type="http://schemas.openxmlformats.org/officeDocument/2006/relationships/image" Target="../media/image956.png"/><Relationship Id="rId9" Type="http://schemas.openxmlformats.org/officeDocument/2006/relationships/image" Target="../media/image979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8.png"/><Relationship Id="rId3" Type="http://schemas.openxmlformats.org/officeDocument/2006/relationships/image" Target="../media/image983.png"/><Relationship Id="rId7" Type="http://schemas.openxmlformats.org/officeDocument/2006/relationships/image" Target="../media/image943.png"/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6.png"/><Relationship Id="rId5" Type="http://schemas.openxmlformats.org/officeDocument/2006/relationships/image" Target="../media/image985.png"/><Relationship Id="rId4" Type="http://schemas.openxmlformats.org/officeDocument/2006/relationships/image" Target="../media/image98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7" Type="http://schemas.openxmlformats.org/officeDocument/2006/relationships/image" Target="../media/image987.png"/><Relationship Id="rId2" Type="http://schemas.openxmlformats.org/officeDocument/2006/relationships/image" Target="../media/image9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9.png"/><Relationship Id="rId5" Type="http://schemas.openxmlformats.org/officeDocument/2006/relationships/image" Target="../media/image974.png"/><Relationship Id="rId4" Type="http://schemas.openxmlformats.org/officeDocument/2006/relationships/image" Target="../media/image96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image" Target="../media/image995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3.png"/><Relationship Id="rId3" Type="http://schemas.openxmlformats.org/officeDocument/2006/relationships/image" Target="../media/image996.png"/><Relationship Id="rId7" Type="http://schemas.openxmlformats.org/officeDocument/2006/relationships/image" Target="../media/image1002.png"/><Relationship Id="rId12" Type="http://schemas.openxmlformats.org/officeDocument/2006/relationships/image" Target="../media/image998.png"/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1.png"/><Relationship Id="rId11" Type="http://schemas.openxmlformats.org/officeDocument/2006/relationships/image" Target="../media/image1006.png"/><Relationship Id="rId5" Type="http://schemas.openxmlformats.org/officeDocument/2006/relationships/image" Target="../media/image1000.png"/><Relationship Id="rId10" Type="http://schemas.openxmlformats.org/officeDocument/2006/relationships/image" Target="../media/image1005.png"/><Relationship Id="rId4" Type="http://schemas.openxmlformats.org/officeDocument/2006/relationships/image" Target="../media/image999.png"/><Relationship Id="rId9" Type="http://schemas.openxmlformats.org/officeDocument/2006/relationships/image" Target="../media/image1004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3.png"/><Relationship Id="rId13" Type="http://schemas.openxmlformats.org/officeDocument/2006/relationships/image" Target="../media/image1019.png"/><Relationship Id="rId3" Type="http://schemas.openxmlformats.org/officeDocument/2006/relationships/image" Target="../media/image1009.png"/><Relationship Id="rId7" Type="http://schemas.openxmlformats.org/officeDocument/2006/relationships/image" Target="../media/image1012.png"/><Relationship Id="rId12" Type="http://schemas.openxmlformats.org/officeDocument/2006/relationships/image" Target="../media/image1017.png"/><Relationship Id="rId2" Type="http://schemas.openxmlformats.org/officeDocument/2006/relationships/image" Target="../media/image10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7.png"/><Relationship Id="rId11" Type="http://schemas.openxmlformats.org/officeDocument/2006/relationships/image" Target="../media/image1014.png"/><Relationship Id="rId5" Type="http://schemas.openxmlformats.org/officeDocument/2006/relationships/image" Target="../media/image1011.png"/><Relationship Id="rId10" Type="http://schemas.openxmlformats.org/officeDocument/2006/relationships/image" Target="../media/image1016.png"/><Relationship Id="rId4" Type="http://schemas.openxmlformats.org/officeDocument/2006/relationships/image" Target="../media/image1010.png"/><Relationship Id="rId9" Type="http://schemas.openxmlformats.org/officeDocument/2006/relationships/image" Target="../media/image1015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image" Target="../media/image10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4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1.png"/><Relationship Id="rId13" Type="http://schemas.openxmlformats.org/officeDocument/2006/relationships/image" Target="../media/image1036.png"/><Relationship Id="rId3" Type="http://schemas.openxmlformats.org/officeDocument/2006/relationships/image" Target="../media/image1026.png"/><Relationship Id="rId7" Type="http://schemas.openxmlformats.org/officeDocument/2006/relationships/image" Target="../media/image1030.png"/><Relationship Id="rId12" Type="http://schemas.openxmlformats.org/officeDocument/2006/relationships/image" Target="../media/image1035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9.png"/><Relationship Id="rId11" Type="http://schemas.openxmlformats.org/officeDocument/2006/relationships/image" Target="../media/image1034.png"/><Relationship Id="rId5" Type="http://schemas.openxmlformats.org/officeDocument/2006/relationships/image" Target="../media/image1028.png"/><Relationship Id="rId15" Type="http://schemas.openxmlformats.org/officeDocument/2006/relationships/image" Target="../media/image1038.png"/><Relationship Id="rId10" Type="http://schemas.openxmlformats.org/officeDocument/2006/relationships/image" Target="../media/image1033.png"/><Relationship Id="rId4" Type="http://schemas.openxmlformats.org/officeDocument/2006/relationships/image" Target="../media/image1027.png"/><Relationship Id="rId9" Type="http://schemas.openxmlformats.org/officeDocument/2006/relationships/image" Target="../media/image1032.png"/><Relationship Id="rId14" Type="http://schemas.openxmlformats.org/officeDocument/2006/relationships/image" Target="../media/image10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9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7.png"/><Relationship Id="rId13" Type="http://schemas.openxmlformats.org/officeDocument/2006/relationships/image" Target="../media/image1052.png"/><Relationship Id="rId18" Type="http://schemas.openxmlformats.org/officeDocument/2006/relationships/image" Target="../media/image1057.png"/><Relationship Id="rId3" Type="http://schemas.openxmlformats.org/officeDocument/2006/relationships/image" Target="../media/image1018.png"/><Relationship Id="rId7" Type="http://schemas.openxmlformats.org/officeDocument/2006/relationships/image" Target="../media/image1046.png"/><Relationship Id="rId12" Type="http://schemas.openxmlformats.org/officeDocument/2006/relationships/image" Target="../media/image1051.png"/><Relationship Id="rId17" Type="http://schemas.openxmlformats.org/officeDocument/2006/relationships/image" Target="../media/image1056.png"/><Relationship Id="rId2" Type="http://schemas.openxmlformats.org/officeDocument/2006/relationships/image" Target="../media/image1041.png"/><Relationship Id="rId16" Type="http://schemas.openxmlformats.org/officeDocument/2006/relationships/image" Target="../media/image10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5.png"/><Relationship Id="rId11" Type="http://schemas.openxmlformats.org/officeDocument/2006/relationships/image" Target="../media/image1050.png"/><Relationship Id="rId5" Type="http://schemas.openxmlformats.org/officeDocument/2006/relationships/image" Target="../media/image1044.png"/><Relationship Id="rId15" Type="http://schemas.openxmlformats.org/officeDocument/2006/relationships/image" Target="../media/image1054.png"/><Relationship Id="rId10" Type="http://schemas.openxmlformats.org/officeDocument/2006/relationships/image" Target="../media/image1049.png"/><Relationship Id="rId4" Type="http://schemas.openxmlformats.org/officeDocument/2006/relationships/image" Target="../media/image1043.png"/><Relationship Id="rId9" Type="http://schemas.openxmlformats.org/officeDocument/2006/relationships/image" Target="../media/image1048.png"/><Relationship Id="rId14" Type="http://schemas.openxmlformats.org/officeDocument/2006/relationships/image" Target="../media/image1053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image" Target="../media/image1058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6.png"/><Relationship Id="rId13" Type="http://schemas.openxmlformats.org/officeDocument/2006/relationships/image" Target="../media/image1071.png"/><Relationship Id="rId18" Type="http://schemas.openxmlformats.org/officeDocument/2006/relationships/image" Target="../media/image1076.png"/><Relationship Id="rId3" Type="http://schemas.openxmlformats.org/officeDocument/2006/relationships/image" Target="../media/image1042.png"/><Relationship Id="rId21" Type="http://schemas.openxmlformats.org/officeDocument/2006/relationships/image" Target="../media/image1079.png"/><Relationship Id="rId7" Type="http://schemas.openxmlformats.org/officeDocument/2006/relationships/image" Target="../media/image1065.png"/><Relationship Id="rId12" Type="http://schemas.openxmlformats.org/officeDocument/2006/relationships/image" Target="../media/image1070.png"/><Relationship Id="rId17" Type="http://schemas.openxmlformats.org/officeDocument/2006/relationships/image" Target="../media/image1075.png"/><Relationship Id="rId25" Type="http://schemas.openxmlformats.org/officeDocument/2006/relationships/image" Target="../media/image1083.png"/><Relationship Id="rId2" Type="http://schemas.openxmlformats.org/officeDocument/2006/relationships/image" Target="../media/image1060.png"/><Relationship Id="rId16" Type="http://schemas.openxmlformats.org/officeDocument/2006/relationships/image" Target="../media/image1074.png"/><Relationship Id="rId20" Type="http://schemas.openxmlformats.org/officeDocument/2006/relationships/image" Target="../media/image10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4.png"/><Relationship Id="rId11" Type="http://schemas.openxmlformats.org/officeDocument/2006/relationships/image" Target="../media/image1069.png"/><Relationship Id="rId24" Type="http://schemas.openxmlformats.org/officeDocument/2006/relationships/image" Target="../media/image1082.png"/><Relationship Id="rId5" Type="http://schemas.openxmlformats.org/officeDocument/2006/relationships/image" Target="../media/image1063.png"/><Relationship Id="rId15" Type="http://schemas.openxmlformats.org/officeDocument/2006/relationships/image" Target="../media/image1073.png"/><Relationship Id="rId23" Type="http://schemas.openxmlformats.org/officeDocument/2006/relationships/image" Target="../media/image1081.png"/><Relationship Id="rId10" Type="http://schemas.openxmlformats.org/officeDocument/2006/relationships/image" Target="../media/image1068.png"/><Relationship Id="rId19" Type="http://schemas.openxmlformats.org/officeDocument/2006/relationships/image" Target="../media/image1077.png"/><Relationship Id="rId4" Type="http://schemas.openxmlformats.org/officeDocument/2006/relationships/image" Target="../media/image1062.png"/><Relationship Id="rId9" Type="http://schemas.openxmlformats.org/officeDocument/2006/relationships/image" Target="../media/image1067.png"/><Relationship Id="rId14" Type="http://schemas.openxmlformats.org/officeDocument/2006/relationships/image" Target="../media/image1072.png"/><Relationship Id="rId22" Type="http://schemas.openxmlformats.org/officeDocument/2006/relationships/image" Target="../media/image1080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9.png"/><Relationship Id="rId3" Type="http://schemas.openxmlformats.org/officeDocument/2006/relationships/image" Target="../media/image1084.png"/><Relationship Id="rId7" Type="http://schemas.openxmlformats.org/officeDocument/2006/relationships/image" Target="../media/image1088.png"/><Relationship Id="rId2" Type="http://schemas.openxmlformats.org/officeDocument/2006/relationships/image" Target="../media/image108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7.png"/><Relationship Id="rId5" Type="http://schemas.openxmlformats.org/officeDocument/2006/relationships/image" Target="../media/image1086.png"/><Relationship Id="rId4" Type="http://schemas.openxmlformats.org/officeDocument/2006/relationships/image" Target="../media/image1085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6.png"/><Relationship Id="rId3" Type="http://schemas.openxmlformats.org/officeDocument/2006/relationships/image" Target="../media/image1091.png"/><Relationship Id="rId7" Type="http://schemas.openxmlformats.org/officeDocument/2006/relationships/image" Target="../media/image1095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4.png"/><Relationship Id="rId5" Type="http://schemas.openxmlformats.org/officeDocument/2006/relationships/image" Target="../media/image1093.png"/><Relationship Id="rId10" Type="http://schemas.openxmlformats.org/officeDocument/2006/relationships/image" Target="../media/image1098.png"/><Relationship Id="rId4" Type="http://schemas.openxmlformats.org/officeDocument/2006/relationships/image" Target="../media/image1092.png"/><Relationship Id="rId9" Type="http://schemas.openxmlformats.org/officeDocument/2006/relationships/image" Target="../media/image1097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5.png"/><Relationship Id="rId13" Type="http://schemas.openxmlformats.org/officeDocument/2006/relationships/image" Target="../media/image1110.png"/><Relationship Id="rId3" Type="http://schemas.openxmlformats.org/officeDocument/2006/relationships/image" Target="../media/image1100.png"/><Relationship Id="rId7" Type="http://schemas.openxmlformats.org/officeDocument/2006/relationships/image" Target="../media/image1104.png"/><Relationship Id="rId12" Type="http://schemas.openxmlformats.org/officeDocument/2006/relationships/image" Target="../media/image1109.png"/><Relationship Id="rId2" Type="http://schemas.openxmlformats.org/officeDocument/2006/relationships/image" Target="../media/image1099.png"/><Relationship Id="rId16" Type="http://schemas.openxmlformats.org/officeDocument/2006/relationships/image" Target="../media/image1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3.png"/><Relationship Id="rId11" Type="http://schemas.openxmlformats.org/officeDocument/2006/relationships/image" Target="../media/image1108.png"/><Relationship Id="rId5" Type="http://schemas.openxmlformats.org/officeDocument/2006/relationships/image" Target="../media/image1102.png"/><Relationship Id="rId15" Type="http://schemas.openxmlformats.org/officeDocument/2006/relationships/image" Target="../media/image1112.png"/><Relationship Id="rId10" Type="http://schemas.openxmlformats.org/officeDocument/2006/relationships/image" Target="../media/image1107.png"/><Relationship Id="rId4" Type="http://schemas.openxmlformats.org/officeDocument/2006/relationships/image" Target="../media/image1101.png"/><Relationship Id="rId9" Type="http://schemas.openxmlformats.org/officeDocument/2006/relationships/image" Target="../media/image1106.png"/><Relationship Id="rId14" Type="http://schemas.openxmlformats.org/officeDocument/2006/relationships/image" Target="../media/image111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image" Target="../media/image1114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7.png"/><Relationship Id="rId7" Type="http://schemas.openxmlformats.org/officeDocument/2006/relationships/image" Target="../media/image1121.png"/><Relationship Id="rId2" Type="http://schemas.openxmlformats.org/officeDocument/2006/relationships/image" Target="../media/image1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0.png"/><Relationship Id="rId5" Type="http://schemas.openxmlformats.org/officeDocument/2006/relationships/image" Target="../media/image1119.png"/><Relationship Id="rId4" Type="http://schemas.openxmlformats.org/officeDocument/2006/relationships/image" Target="../media/image111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image" Target="../media/image1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6.png"/><Relationship Id="rId5" Type="http://schemas.openxmlformats.org/officeDocument/2006/relationships/image" Target="../media/image1125.png"/><Relationship Id="rId4" Type="http://schemas.openxmlformats.org/officeDocument/2006/relationships/image" Target="../media/image11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8.png"/><Relationship Id="rId2" Type="http://schemas.openxmlformats.org/officeDocument/2006/relationships/image" Target="../media/image1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1.png"/><Relationship Id="rId5" Type="http://schemas.openxmlformats.org/officeDocument/2006/relationships/image" Target="../media/image1061.png"/><Relationship Id="rId4" Type="http://schemas.openxmlformats.org/officeDocument/2006/relationships/image" Target="../media/image1129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6.png"/><Relationship Id="rId13" Type="http://schemas.openxmlformats.org/officeDocument/2006/relationships/image" Target="../media/image1143.png"/><Relationship Id="rId3" Type="http://schemas.openxmlformats.org/officeDocument/2006/relationships/image" Target="../media/image1133.png"/><Relationship Id="rId7" Type="http://schemas.openxmlformats.org/officeDocument/2006/relationships/image" Target="../media/image1137.png"/><Relationship Id="rId12" Type="http://schemas.openxmlformats.org/officeDocument/2006/relationships/image" Target="../media/image1142.png"/><Relationship Id="rId2" Type="http://schemas.openxmlformats.org/officeDocument/2006/relationships/image" Target="../media/image1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0.png"/><Relationship Id="rId11" Type="http://schemas.openxmlformats.org/officeDocument/2006/relationships/image" Target="../media/image1141.png"/><Relationship Id="rId5" Type="http://schemas.openxmlformats.org/officeDocument/2006/relationships/image" Target="../media/image1135.png"/><Relationship Id="rId10" Type="http://schemas.openxmlformats.org/officeDocument/2006/relationships/image" Target="../media/image1140.png"/><Relationship Id="rId4" Type="http://schemas.openxmlformats.org/officeDocument/2006/relationships/image" Target="../media/image1134.png"/><Relationship Id="rId9" Type="http://schemas.openxmlformats.org/officeDocument/2006/relationships/image" Target="../media/image1138.png"/><Relationship Id="rId14" Type="http://schemas.openxmlformats.org/officeDocument/2006/relationships/image" Target="../media/image1144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1.png"/><Relationship Id="rId3" Type="http://schemas.openxmlformats.org/officeDocument/2006/relationships/image" Target="../media/image1145.png"/><Relationship Id="rId7" Type="http://schemas.openxmlformats.org/officeDocument/2006/relationships/image" Target="../media/image1149.png"/><Relationship Id="rId2" Type="http://schemas.openxmlformats.org/officeDocument/2006/relationships/image" Target="../media/image1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8.png"/><Relationship Id="rId5" Type="http://schemas.openxmlformats.org/officeDocument/2006/relationships/image" Target="../media/image1146.png"/><Relationship Id="rId4" Type="http://schemas.openxmlformats.org/officeDocument/2006/relationships/image" Target="../media/image1147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6.png"/><Relationship Id="rId3" Type="http://schemas.openxmlformats.org/officeDocument/2006/relationships/image" Target="../media/image1147.png"/><Relationship Id="rId7" Type="http://schemas.openxmlformats.org/officeDocument/2006/relationships/image" Target="../media/image1155.png"/><Relationship Id="rId12" Type="http://schemas.openxmlformats.org/officeDocument/2006/relationships/image" Target="../media/image1160.png"/><Relationship Id="rId2" Type="http://schemas.openxmlformats.org/officeDocument/2006/relationships/image" Target="../media/image1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4.png"/><Relationship Id="rId11" Type="http://schemas.openxmlformats.org/officeDocument/2006/relationships/image" Target="../media/image1159.png"/><Relationship Id="rId5" Type="http://schemas.openxmlformats.org/officeDocument/2006/relationships/image" Target="../media/image1153.png"/><Relationship Id="rId10" Type="http://schemas.openxmlformats.org/officeDocument/2006/relationships/image" Target="../media/image1158.png"/><Relationship Id="rId4" Type="http://schemas.openxmlformats.org/officeDocument/2006/relationships/image" Target="../media/image1151.png"/><Relationship Id="rId9" Type="http://schemas.openxmlformats.org/officeDocument/2006/relationships/image" Target="../media/image1157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2.png"/><Relationship Id="rId3" Type="http://schemas.openxmlformats.org/officeDocument/2006/relationships/image" Target="../media/image1147.png"/><Relationship Id="rId7" Type="http://schemas.openxmlformats.org/officeDocument/2006/relationships/image" Target="../media/image1161.png"/><Relationship Id="rId12" Type="http://schemas.openxmlformats.org/officeDocument/2006/relationships/image" Target="../media/image1166.png"/><Relationship Id="rId2" Type="http://schemas.openxmlformats.org/officeDocument/2006/relationships/image" Target="../media/image1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4.png"/><Relationship Id="rId11" Type="http://schemas.openxmlformats.org/officeDocument/2006/relationships/image" Target="../media/image1165.png"/><Relationship Id="rId5" Type="http://schemas.openxmlformats.org/officeDocument/2006/relationships/image" Target="../media/image1153.png"/><Relationship Id="rId10" Type="http://schemas.openxmlformats.org/officeDocument/2006/relationships/image" Target="../media/image1164.png"/><Relationship Id="rId4" Type="http://schemas.openxmlformats.org/officeDocument/2006/relationships/image" Target="../media/image1151.png"/><Relationship Id="rId9" Type="http://schemas.openxmlformats.org/officeDocument/2006/relationships/image" Target="../media/image116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image" Target="../media/image1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1.png"/><Relationship Id="rId5" Type="http://schemas.openxmlformats.org/officeDocument/2006/relationships/image" Target="../media/image1168.png"/><Relationship Id="rId4" Type="http://schemas.openxmlformats.org/officeDocument/2006/relationships/image" Target="../media/image1169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9.png"/><Relationship Id="rId3" Type="http://schemas.openxmlformats.org/officeDocument/2006/relationships/image" Target="../media/image1174.png"/><Relationship Id="rId7" Type="http://schemas.openxmlformats.org/officeDocument/2006/relationships/image" Target="../media/image1178.png"/><Relationship Id="rId2" Type="http://schemas.openxmlformats.org/officeDocument/2006/relationships/image" Target="../media/image1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7.png"/><Relationship Id="rId11" Type="http://schemas.openxmlformats.org/officeDocument/2006/relationships/image" Target="../media/image1183.png"/><Relationship Id="rId5" Type="http://schemas.openxmlformats.org/officeDocument/2006/relationships/image" Target="../media/image1176.png"/><Relationship Id="rId10" Type="http://schemas.openxmlformats.org/officeDocument/2006/relationships/image" Target="../media/image1182.png"/><Relationship Id="rId4" Type="http://schemas.openxmlformats.org/officeDocument/2006/relationships/image" Target="../media/image1175.png"/><Relationship Id="rId9" Type="http://schemas.openxmlformats.org/officeDocument/2006/relationships/image" Target="../media/image118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5.png"/><Relationship Id="rId7" Type="http://schemas.openxmlformats.org/officeDocument/2006/relationships/image" Target="../media/image1189.png"/><Relationship Id="rId2" Type="http://schemas.openxmlformats.org/officeDocument/2006/relationships/image" Target="../media/image1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8.png"/><Relationship Id="rId5" Type="http://schemas.openxmlformats.org/officeDocument/2006/relationships/image" Target="../media/image1186.png"/><Relationship Id="rId4" Type="http://schemas.openxmlformats.org/officeDocument/2006/relationships/image" Target="../media/image11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6.png"/><Relationship Id="rId13" Type="http://schemas.openxmlformats.org/officeDocument/2006/relationships/image" Target="../media/image1201.png"/><Relationship Id="rId3" Type="http://schemas.openxmlformats.org/officeDocument/2006/relationships/image" Target="../media/image1191.png"/><Relationship Id="rId7" Type="http://schemas.openxmlformats.org/officeDocument/2006/relationships/image" Target="../media/image1195.png"/><Relationship Id="rId12" Type="http://schemas.openxmlformats.org/officeDocument/2006/relationships/image" Target="../media/image1200.png"/><Relationship Id="rId17" Type="http://schemas.openxmlformats.org/officeDocument/2006/relationships/image" Target="../media/image1205.png"/><Relationship Id="rId2" Type="http://schemas.openxmlformats.org/officeDocument/2006/relationships/image" Target="../media/image1190.png"/><Relationship Id="rId16" Type="http://schemas.openxmlformats.org/officeDocument/2006/relationships/image" Target="../media/image1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4.png"/><Relationship Id="rId11" Type="http://schemas.openxmlformats.org/officeDocument/2006/relationships/image" Target="../media/image1199.png"/><Relationship Id="rId5" Type="http://schemas.openxmlformats.org/officeDocument/2006/relationships/image" Target="../media/image1193.png"/><Relationship Id="rId15" Type="http://schemas.openxmlformats.org/officeDocument/2006/relationships/image" Target="../media/image1203.png"/><Relationship Id="rId10" Type="http://schemas.openxmlformats.org/officeDocument/2006/relationships/image" Target="../media/image1198.png"/><Relationship Id="rId4" Type="http://schemas.openxmlformats.org/officeDocument/2006/relationships/image" Target="../media/image1192.png"/><Relationship Id="rId9" Type="http://schemas.openxmlformats.org/officeDocument/2006/relationships/image" Target="../media/image1197.png"/><Relationship Id="rId14" Type="http://schemas.openxmlformats.org/officeDocument/2006/relationships/image" Target="../media/image1202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1214.png"/><Relationship Id="rId3" Type="http://schemas.openxmlformats.org/officeDocument/2006/relationships/image" Target="../media/image1206.png"/><Relationship Id="rId7" Type="http://schemas.openxmlformats.org/officeDocument/2006/relationships/image" Target="../media/image1209.png"/><Relationship Id="rId12" Type="http://schemas.openxmlformats.org/officeDocument/2006/relationships/image" Target="../media/image1213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5.png"/><Relationship Id="rId11" Type="http://schemas.openxmlformats.org/officeDocument/2006/relationships/image" Target="../media/image1200.png"/><Relationship Id="rId5" Type="http://schemas.openxmlformats.org/officeDocument/2006/relationships/image" Target="../media/image1208.png"/><Relationship Id="rId10" Type="http://schemas.openxmlformats.org/officeDocument/2006/relationships/image" Target="../media/image1212.png"/><Relationship Id="rId4" Type="http://schemas.openxmlformats.org/officeDocument/2006/relationships/image" Target="../media/image1207.png"/><Relationship Id="rId9" Type="http://schemas.openxmlformats.org/officeDocument/2006/relationships/image" Target="../media/image1211.png"/><Relationship Id="rId14" Type="http://schemas.openxmlformats.org/officeDocument/2006/relationships/image" Target="../media/image1215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image" Target="../media/image12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5.png"/><Relationship Id="rId3" Type="http://schemas.openxmlformats.org/officeDocument/2006/relationships/image" Target="../media/image1220.png"/><Relationship Id="rId7" Type="http://schemas.openxmlformats.org/officeDocument/2006/relationships/image" Target="../media/image1224.png"/><Relationship Id="rId2" Type="http://schemas.openxmlformats.org/officeDocument/2006/relationships/image" Target="../media/image1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3.png"/><Relationship Id="rId5" Type="http://schemas.openxmlformats.org/officeDocument/2006/relationships/image" Target="../media/image1188.emf"/><Relationship Id="rId4" Type="http://schemas.openxmlformats.org/officeDocument/2006/relationships/image" Target="../media/image1187.emf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4.emf"/><Relationship Id="rId13" Type="http://schemas.openxmlformats.org/officeDocument/2006/relationships/image" Target="../media/image1237.png"/><Relationship Id="rId3" Type="http://schemas.openxmlformats.org/officeDocument/2006/relationships/image" Target="../media/image1189.emf"/><Relationship Id="rId7" Type="http://schemas.openxmlformats.org/officeDocument/2006/relationships/image" Target="../media/image1193.emf"/><Relationship Id="rId12" Type="http://schemas.openxmlformats.org/officeDocument/2006/relationships/image" Target="../media/image1236.png"/><Relationship Id="rId2" Type="http://schemas.openxmlformats.org/officeDocument/2006/relationships/image" Target="../media/image1226.png"/><Relationship Id="rId16" Type="http://schemas.openxmlformats.org/officeDocument/2006/relationships/image" Target="../media/image1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2.emf"/><Relationship Id="rId11" Type="http://schemas.openxmlformats.org/officeDocument/2006/relationships/image" Target="../media/image1235.png"/><Relationship Id="rId5" Type="http://schemas.openxmlformats.org/officeDocument/2006/relationships/image" Target="../media/image1191.emf"/><Relationship Id="rId15" Type="http://schemas.openxmlformats.org/officeDocument/2006/relationships/image" Target="../media/image1239.png"/><Relationship Id="rId10" Type="http://schemas.openxmlformats.org/officeDocument/2006/relationships/image" Target="../media/image1234.png"/><Relationship Id="rId4" Type="http://schemas.openxmlformats.org/officeDocument/2006/relationships/image" Target="../media/image1190.emf"/><Relationship Id="rId9" Type="http://schemas.openxmlformats.org/officeDocument/2006/relationships/image" Target="../media/image1195.emf"/><Relationship Id="rId14" Type="http://schemas.openxmlformats.org/officeDocument/2006/relationships/image" Target="../media/image1238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6.png"/><Relationship Id="rId13" Type="http://schemas.openxmlformats.org/officeDocument/2006/relationships/image" Target="../media/image1251.png"/><Relationship Id="rId18" Type="http://schemas.openxmlformats.org/officeDocument/2006/relationships/image" Target="../media/image1256.png"/><Relationship Id="rId3" Type="http://schemas.openxmlformats.org/officeDocument/2006/relationships/image" Target="../media/image1241.png"/><Relationship Id="rId7" Type="http://schemas.openxmlformats.org/officeDocument/2006/relationships/image" Target="../media/image1245.png"/><Relationship Id="rId12" Type="http://schemas.openxmlformats.org/officeDocument/2006/relationships/image" Target="../media/image1250.png"/><Relationship Id="rId17" Type="http://schemas.openxmlformats.org/officeDocument/2006/relationships/image" Target="../media/image1255.png"/><Relationship Id="rId2" Type="http://schemas.openxmlformats.org/officeDocument/2006/relationships/image" Target="../media/image12180.png"/><Relationship Id="rId16" Type="http://schemas.openxmlformats.org/officeDocument/2006/relationships/image" Target="../media/image1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4.png"/><Relationship Id="rId11" Type="http://schemas.openxmlformats.org/officeDocument/2006/relationships/image" Target="../media/image1249.png"/><Relationship Id="rId5" Type="http://schemas.openxmlformats.org/officeDocument/2006/relationships/image" Target="../media/image1243.png"/><Relationship Id="rId15" Type="http://schemas.openxmlformats.org/officeDocument/2006/relationships/image" Target="../media/image1253.png"/><Relationship Id="rId10" Type="http://schemas.openxmlformats.org/officeDocument/2006/relationships/image" Target="../media/image1248.png"/><Relationship Id="rId4" Type="http://schemas.openxmlformats.org/officeDocument/2006/relationships/image" Target="../media/image1242.png"/><Relationship Id="rId9" Type="http://schemas.openxmlformats.org/officeDocument/2006/relationships/image" Target="../media/image1247.png"/><Relationship Id="rId14" Type="http://schemas.openxmlformats.org/officeDocument/2006/relationships/image" Target="../media/image1252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2.png"/><Relationship Id="rId3" Type="http://schemas.openxmlformats.org/officeDocument/2006/relationships/image" Target="../media/image1257.png"/><Relationship Id="rId7" Type="http://schemas.openxmlformats.org/officeDocument/2006/relationships/image" Target="../media/image1261.png"/><Relationship Id="rId2" Type="http://schemas.openxmlformats.org/officeDocument/2006/relationships/image" Target="../media/image12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0.png"/><Relationship Id="rId5" Type="http://schemas.openxmlformats.org/officeDocument/2006/relationships/image" Target="../media/image1259.png"/><Relationship Id="rId4" Type="http://schemas.openxmlformats.org/officeDocument/2006/relationships/image" Target="../media/image1258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9.png"/><Relationship Id="rId13" Type="http://schemas.openxmlformats.org/officeDocument/2006/relationships/image" Target="../media/image1274.png"/><Relationship Id="rId18" Type="http://schemas.openxmlformats.org/officeDocument/2006/relationships/image" Target="../media/image1279.png"/><Relationship Id="rId3" Type="http://schemas.openxmlformats.org/officeDocument/2006/relationships/image" Target="../media/image1264.png"/><Relationship Id="rId7" Type="http://schemas.openxmlformats.org/officeDocument/2006/relationships/image" Target="../media/image1268.png"/><Relationship Id="rId12" Type="http://schemas.openxmlformats.org/officeDocument/2006/relationships/image" Target="../media/image1273.png"/><Relationship Id="rId17" Type="http://schemas.openxmlformats.org/officeDocument/2006/relationships/image" Target="../media/image1278.png"/><Relationship Id="rId2" Type="http://schemas.openxmlformats.org/officeDocument/2006/relationships/image" Target="../media/image1263.png"/><Relationship Id="rId16" Type="http://schemas.openxmlformats.org/officeDocument/2006/relationships/image" Target="../media/image1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7.png"/><Relationship Id="rId11" Type="http://schemas.openxmlformats.org/officeDocument/2006/relationships/image" Target="../media/image1272.png"/><Relationship Id="rId5" Type="http://schemas.openxmlformats.org/officeDocument/2006/relationships/image" Target="../media/image1266.png"/><Relationship Id="rId15" Type="http://schemas.openxmlformats.org/officeDocument/2006/relationships/image" Target="../media/image1276.png"/><Relationship Id="rId10" Type="http://schemas.openxmlformats.org/officeDocument/2006/relationships/image" Target="../media/image1271.png"/><Relationship Id="rId19" Type="http://schemas.openxmlformats.org/officeDocument/2006/relationships/image" Target="../media/image1280.png"/><Relationship Id="rId4" Type="http://schemas.openxmlformats.org/officeDocument/2006/relationships/image" Target="../media/image1265.png"/><Relationship Id="rId9" Type="http://schemas.openxmlformats.org/officeDocument/2006/relationships/image" Target="../media/image1270.png"/><Relationship Id="rId14" Type="http://schemas.openxmlformats.org/officeDocument/2006/relationships/image" Target="../media/image1275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6.png"/><Relationship Id="rId3" Type="http://schemas.openxmlformats.org/officeDocument/2006/relationships/image" Target="../media/image1281.png"/><Relationship Id="rId7" Type="http://schemas.openxmlformats.org/officeDocument/2006/relationships/image" Target="../media/image1285.png"/><Relationship Id="rId2" Type="http://schemas.openxmlformats.org/officeDocument/2006/relationships/image" Target="../media/image1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4.png"/><Relationship Id="rId5" Type="http://schemas.openxmlformats.org/officeDocument/2006/relationships/image" Target="../media/image1283.png"/><Relationship Id="rId10" Type="http://schemas.openxmlformats.org/officeDocument/2006/relationships/image" Target="../media/image1288.png"/><Relationship Id="rId4" Type="http://schemas.openxmlformats.org/officeDocument/2006/relationships/image" Target="../media/image1282.png"/><Relationship Id="rId9" Type="http://schemas.openxmlformats.org/officeDocument/2006/relationships/image" Target="../media/image12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9.png"/><Relationship Id="rId2" Type="http://schemas.openxmlformats.org/officeDocument/2006/relationships/image" Target="../media/image12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0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6.png"/><Relationship Id="rId3" Type="http://schemas.openxmlformats.org/officeDocument/2006/relationships/image" Target="../media/image1291.png"/><Relationship Id="rId7" Type="http://schemas.openxmlformats.org/officeDocument/2006/relationships/image" Target="../media/image1295.png"/><Relationship Id="rId12" Type="http://schemas.openxmlformats.org/officeDocument/2006/relationships/image" Target="../media/image1300.png"/><Relationship Id="rId2" Type="http://schemas.openxmlformats.org/officeDocument/2006/relationships/image" Target="../media/image12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4.png"/><Relationship Id="rId11" Type="http://schemas.openxmlformats.org/officeDocument/2006/relationships/image" Target="../media/image1299.png"/><Relationship Id="rId5" Type="http://schemas.openxmlformats.org/officeDocument/2006/relationships/image" Target="../media/image1293.png"/><Relationship Id="rId10" Type="http://schemas.openxmlformats.org/officeDocument/2006/relationships/image" Target="../media/image1298.png"/><Relationship Id="rId4" Type="http://schemas.openxmlformats.org/officeDocument/2006/relationships/image" Target="../media/image1292.png"/><Relationship Id="rId9" Type="http://schemas.openxmlformats.org/officeDocument/2006/relationships/image" Target="../media/image1297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4.png"/><Relationship Id="rId3" Type="http://schemas.openxmlformats.org/officeDocument/2006/relationships/image" Target="../media/image1291.png"/><Relationship Id="rId7" Type="http://schemas.openxmlformats.org/officeDocument/2006/relationships/image" Target="../media/image1303.png"/><Relationship Id="rId12" Type="http://schemas.openxmlformats.org/officeDocument/2006/relationships/image" Target="../media/image1308.png"/><Relationship Id="rId2" Type="http://schemas.openxmlformats.org/officeDocument/2006/relationships/image" Target="../media/image12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2.png"/><Relationship Id="rId11" Type="http://schemas.openxmlformats.org/officeDocument/2006/relationships/image" Target="../media/image1307.png"/><Relationship Id="rId5" Type="http://schemas.openxmlformats.org/officeDocument/2006/relationships/image" Target="../media/image1301.png"/><Relationship Id="rId10" Type="http://schemas.openxmlformats.org/officeDocument/2006/relationships/image" Target="../media/image1306.png"/><Relationship Id="rId4" Type="http://schemas.openxmlformats.org/officeDocument/2006/relationships/image" Target="../media/image1292.png"/><Relationship Id="rId9" Type="http://schemas.openxmlformats.org/officeDocument/2006/relationships/image" Target="../media/image1305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2.png"/><Relationship Id="rId2" Type="http://schemas.openxmlformats.org/officeDocument/2006/relationships/image" Target="../media/image12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1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png"/><Relationship Id="rId7" Type="http://schemas.openxmlformats.org/officeDocument/2006/relationships/image" Target="../media/image1317.png"/><Relationship Id="rId2" Type="http://schemas.openxmlformats.org/officeDocument/2006/relationships/image" Target="../media/image1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6.png"/><Relationship Id="rId5" Type="http://schemas.openxmlformats.org/officeDocument/2006/relationships/image" Target="../media/image1228.png"/><Relationship Id="rId4" Type="http://schemas.openxmlformats.org/officeDocument/2006/relationships/image" Target="../media/image1314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3.png"/><Relationship Id="rId3" Type="http://schemas.openxmlformats.org/officeDocument/2006/relationships/image" Target="../media/image1318.png"/><Relationship Id="rId7" Type="http://schemas.openxmlformats.org/officeDocument/2006/relationships/image" Target="../media/image1322.png"/><Relationship Id="rId2" Type="http://schemas.openxmlformats.org/officeDocument/2006/relationships/image" Target="../media/image1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0.png"/><Relationship Id="rId5" Type="http://schemas.openxmlformats.org/officeDocument/2006/relationships/image" Target="../media/image1320.png"/><Relationship Id="rId4" Type="http://schemas.openxmlformats.org/officeDocument/2006/relationships/image" Target="../media/image1229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2.png"/><Relationship Id="rId3" Type="http://schemas.openxmlformats.org/officeDocument/2006/relationships/image" Target="../media/image1324.png"/><Relationship Id="rId7" Type="http://schemas.openxmlformats.org/officeDocument/2006/relationships/image" Target="../media/image1231.png"/><Relationship Id="rId2" Type="http://schemas.openxmlformats.org/officeDocument/2006/relationships/image" Target="../media/image1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7.png"/><Relationship Id="rId5" Type="http://schemas.openxmlformats.org/officeDocument/2006/relationships/image" Target="../media/image1326.png"/><Relationship Id="rId4" Type="http://schemas.openxmlformats.org/officeDocument/2006/relationships/image" Target="../media/image132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6.png"/><Relationship Id="rId13" Type="http://schemas.openxmlformats.org/officeDocument/2006/relationships/image" Target="../media/image1341.png"/><Relationship Id="rId18" Type="http://schemas.openxmlformats.org/officeDocument/2006/relationships/image" Target="../media/image1346.png"/><Relationship Id="rId3" Type="http://schemas.openxmlformats.org/officeDocument/2006/relationships/image" Target="../media/image1233.png"/><Relationship Id="rId7" Type="http://schemas.openxmlformats.org/officeDocument/2006/relationships/image" Target="../media/image1335.png"/><Relationship Id="rId12" Type="http://schemas.openxmlformats.org/officeDocument/2006/relationships/image" Target="../media/image1340.png"/><Relationship Id="rId17" Type="http://schemas.openxmlformats.org/officeDocument/2006/relationships/image" Target="../media/image1345.png"/><Relationship Id="rId2" Type="http://schemas.openxmlformats.org/officeDocument/2006/relationships/image" Target="../media/image1330.png"/><Relationship Id="rId16" Type="http://schemas.openxmlformats.org/officeDocument/2006/relationships/image" Target="../media/image1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4.png"/><Relationship Id="rId11" Type="http://schemas.openxmlformats.org/officeDocument/2006/relationships/image" Target="../media/image1339.png"/><Relationship Id="rId5" Type="http://schemas.openxmlformats.org/officeDocument/2006/relationships/image" Target="../media/image1333.png"/><Relationship Id="rId15" Type="http://schemas.openxmlformats.org/officeDocument/2006/relationships/image" Target="../media/image1343.png"/><Relationship Id="rId10" Type="http://schemas.openxmlformats.org/officeDocument/2006/relationships/image" Target="../media/image1338.png"/><Relationship Id="rId19" Type="http://schemas.openxmlformats.org/officeDocument/2006/relationships/image" Target="../media/image1347.png"/><Relationship Id="rId4" Type="http://schemas.openxmlformats.org/officeDocument/2006/relationships/image" Target="../media/image1332.png"/><Relationship Id="rId9" Type="http://schemas.openxmlformats.org/officeDocument/2006/relationships/image" Target="../media/image1337.png"/><Relationship Id="rId14" Type="http://schemas.openxmlformats.org/officeDocument/2006/relationships/image" Target="../media/image1342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3.png"/><Relationship Id="rId13" Type="http://schemas.openxmlformats.org/officeDocument/2006/relationships/image" Target="../media/image1358.png"/><Relationship Id="rId18" Type="http://schemas.openxmlformats.org/officeDocument/2006/relationships/image" Target="../media/image1363.png"/><Relationship Id="rId3" Type="http://schemas.openxmlformats.org/officeDocument/2006/relationships/image" Target="../media/image1348.png"/><Relationship Id="rId7" Type="http://schemas.openxmlformats.org/officeDocument/2006/relationships/image" Target="../media/image1352.png"/><Relationship Id="rId12" Type="http://schemas.openxmlformats.org/officeDocument/2006/relationships/image" Target="../media/image1357.png"/><Relationship Id="rId17" Type="http://schemas.openxmlformats.org/officeDocument/2006/relationships/image" Target="../media/image1362.png"/><Relationship Id="rId2" Type="http://schemas.openxmlformats.org/officeDocument/2006/relationships/image" Target="../media/image1330.png"/><Relationship Id="rId16" Type="http://schemas.openxmlformats.org/officeDocument/2006/relationships/image" Target="../media/image1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1.png"/><Relationship Id="rId11" Type="http://schemas.openxmlformats.org/officeDocument/2006/relationships/image" Target="../media/image1356.png"/><Relationship Id="rId5" Type="http://schemas.openxmlformats.org/officeDocument/2006/relationships/image" Target="../media/image1350.png"/><Relationship Id="rId15" Type="http://schemas.openxmlformats.org/officeDocument/2006/relationships/image" Target="../media/image1360.png"/><Relationship Id="rId10" Type="http://schemas.openxmlformats.org/officeDocument/2006/relationships/image" Target="../media/image1355.png"/><Relationship Id="rId4" Type="http://schemas.openxmlformats.org/officeDocument/2006/relationships/image" Target="../media/image1349.png"/><Relationship Id="rId9" Type="http://schemas.openxmlformats.org/officeDocument/2006/relationships/image" Target="../media/image1354.png"/><Relationship Id="rId14" Type="http://schemas.openxmlformats.org/officeDocument/2006/relationships/image" Target="../media/image1359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8.png"/><Relationship Id="rId3" Type="http://schemas.openxmlformats.org/officeDocument/2006/relationships/image" Target="../media/image12250.png"/><Relationship Id="rId7" Type="http://schemas.openxmlformats.org/officeDocument/2006/relationships/image" Target="../media/image1367.png"/><Relationship Id="rId2" Type="http://schemas.openxmlformats.org/officeDocument/2006/relationships/image" Target="../media/image12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6.png"/><Relationship Id="rId5" Type="http://schemas.openxmlformats.org/officeDocument/2006/relationships/image" Target="../media/image1365.png"/><Relationship Id="rId4" Type="http://schemas.openxmlformats.org/officeDocument/2006/relationships/image" Target="../media/image136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4.png"/><Relationship Id="rId3" Type="http://schemas.openxmlformats.org/officeDocument/2006/relationships/image" Target="../media/image1369.png"/><Relationship Id="rId7" Type="http://schemas.openxmlformats.org/officeDocument/2006/relationships/image" Target="../media/image1373.png"/><Relationship Id="rId12" Type="http://schemas.openxmlformats.org/officeDocument/2006/relationships/image" Target="../media/image1378.png"/><Relationship Id="rId2" Type="http://schemas.openxmlformats.org/officeDocument/2006/relationships/image" Target="../media/image12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2.png"/><Relationship Id="rId11" Type="http://schemas.openxmlformats.org/officeDocument/2006/relationships/image" Target="../media/image1377.png"/><Relationship Id="rId5" Type="http://schemas.openxmlformats.org/officeDocument/2006/relationships/image" Target="../media/image1371.png"/><Relationship Id="rId10" Type="http://schemas.openxmlformats.org/officeDocument/2006/relationships/image" Target="../media/image1376.png"/><Relationship Id="rId4" Type="http://schemas.openxmlformats.org/officeDocument/2006/relationships/image" Target="../media/image1370.png"/><Relationship Id="rId9" Type="http://schemas.openxmlformats.org/officeDocument/2006/relationships/image" Target="../media/image137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3.png"/><Relationship Id="rId5" Type="http://schemas.openxmlformats.org/officeDocument/2006/relationships/image" Target="../media/image12300.png"/><Relationship Id="rId4" Type="http://schemas.openxmlformats.org/officeDocument/2006/relationships/image" Target="../media/image12290.png"/></Relationships>
</file>

<file path=ppt/slides/_rels/slide24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84.png"/><Relationship Id="rId2" Type="http://schemas.openxmlformats.org/officeDocument/2006/relationships/image" Target="../media/image1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9.png"/><Relationship Id="rId5" Type="http://schemas.openxmlformats.org/officeDocument/2006/relationships/image" Target="../media/image1315.png"/><Relationship Id="rId4" Type="http://schemas.openxmlformats.org/officeDocument/2006/relationships/image" Target="../media/image1229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0.png"/><Relationship Id="rId3" Type="http://schemas.openxmlformats.org/officeDocument/2006/relationships/image" Target="../media/image1385.png"/><Relationship Id="rId7" Type="http://schemas.openxmlformats.org/officeDocument/2006/relationships/image" Target="../media/image1389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8.png"/><Relationship Id="rId5" Type="http://schemas.openxmlformats.org/officeDocument/2006/relationships/image" Target="../media/image1387.png"/><Relationship Id="rId4" Type="http://schemas.openxmlformats.org/officeDocument/2006/relationships/image" Target="../media/image1386.png"/><Relationship Id="rId9" Type="http://schemas.openxmlformats.org/officeDocument/2006/relationships/image" Target="../media/image1391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5.png"/><Relationship Id="rId13" Type="http://schemas.openxmlformats.org/officeDocument/2006/relationships/image" Target="../media/image1400.png"/><Relationship Id="rId18" Type="http://schemas.openxmlformats.org/officeDocument/2006/relationships/image" Target="../media/image1405.png"/><Relationship Id="rId3" Type="http://schemas.openxmlformats.org/officeDocument/2006/relationships/image" Target="../media/image12320.png"/><Relationship Id="rId21" Type="http://schemas.openxmlformats.org/officeDocument/2006/relationships/image" Target="../media/image1408.png"/><Relationship Id="rId7" Type="http://schemas.openxmlformats.org/officeDocument/2006/relationships/image" Target="../media/image1394.png"/><Relationship Id="rId12" Type="http://schemas.openxmlformats.org/officeDocument/2006/relationships/image" Target="../media/image1399.png"/><Relationship Id="rId17" Type="http://schemas.openxmlformats.org/officeDocument/2006/relationships/image" Target="../media/image1404.png"/><Relationship Id="rId2" Type="http://schemas.openxmlformats.org/officeDocument/2006/relationships/image" Target="../media/image12310.png"/><Relationship Id="rId16" Type="http://schemas.openxmlformats.org/officeDocument/2006/relationships/image" Target="../media/image1403.png"/><Relationship Id="rId20" Type="http://schemas.openxmlformats.org/officeDocument/2006/relationships/image" Target="../media/image1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3.png"/><Relationship Id="rId11" Type="http://schemas.openxmlformats.org/officeDocument/2006/relationships/image" Target="../media/image1398.png"/><Relationship Id="rId24" Type="http://schemas.openxmlformats.org/officeDocument/2006/relationships/image" Target="../media/image1328.png"/><Relationship Id="rId5" Type="http://schemas.openxmlformats.org/officeDocument/2006/relationships/image" Target="../media/image1392.png"/><Relationship Id="rId15" Type="http://schemas.openxmlformats.org/officeDocument/2006/relationships/image" Target="../media/image1402.png"/><Relationship Id="rId23" Type="http://schemas.openxmlformats.org/officeDocument/2006/relationships/image" Target="../media/image1321.png"/><Relationship Id="rId10" Type="http://schemas.openxmlformats.org/officeDocument/2006/relationships/image" Target="../media/image1397.png"/><Relationship Id="rId19" Type="http://schemas.openxmlformats.org/officeDocument/2006/relationships/image" Target="../media/image1406.png"/><Relationship Id="rId4" Type="http://schemas.openxmlformats.org/officeDocument/2006/relationships/image" Target="../media/image12330.png"/><Relationship Id="rId9" Type="http://schemas.openxmlformats.org/officeDocument/2006/relationships/image" Target="../media/image1396.png"/><Relationship Id="rId14" Type="http://schemas.openxmlformats.org/officeDocument/2006/relationships/image" Target="../media/image1401.png"/><Relationship Id="rId22" Type="http://schemas.openxmlformats.org/officeDocument/2006/relationships/image" Target="../media/image1409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8.png"/><Relationship Id="rId3" Type="http://schemas.openxmlformats.org/officeDocument/2006/relationships/image" Target="../media/image1329.png"/><Relationship Id="rId7" Type="http://schemas.openxmlformats.org/officeDocument/2006/relationships/image" Target="../media/image1417.png"/><Relationship Id="rId12" Type="http://schemas.openxmlformats.org/officeDocument/2006/relationships/image" Target="../media/image1422.png"/><Relationship Id="rId2" Type="http://schemas.openxmlformats.org/officeDocument/2006/relationships/image" Target="../media/image12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6.png"/><Relationship Id="rId11" Type="http://schemas.openxmlformats.org/officeDocument/2006/relationships/image" Target="../media/image1421.png"/><Relationship Id="rId5" Type="http://schemas.openxmlformats.org/officeDocument/2006/relationships/image" Target="../media/image1415.png"/><Relationship Id="rId10" Type="http://schemas.openxmlformats.org/officeDocument/2006/relationships/image" Target="../media/image1420.png"/><Relationship Id="rId4" Type="http://schemas.openxmlformats.org/officeDocument/2006/relationships/image" Target="../media/image1414.png"/><Relationship Id="rId9" Type="http://schemas.openxmlformats.org/officeDocument/2006/relationships/image" Target="../media/image1419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1.png"/><Relationship Id="rId3" Type="http://schemas.openxmlformats.org/officeDocument/2006/relationships/image" Target="../media/image13280.png"/><Relationship Id="rId7" Type="http://schemas.openxmlformats.org/officeDocument/2006/relationships/image" Target="../media/image1380.png"/><Relationship Id="rId12" Type="http://schemas.openxmlformats.org/officeDocument/2006/relationships/image" Target="../media/image1423.png"/><Relationship Id="rId2" Type="http://schemas.openxmlformats.org/officeDocument/2006/relationships/image" Target="../media/image12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9.png"/><Relationship Id="rId11" Type="http://schemas.openxmlformats.org/officeDocument/2006/relationships/image" Target="../media/image1413.png"/><Relationship Id="rId5" Type="http://schemas.openxmlformats.org/officeDocument/2006/relationships/image" Target="../media/image1331.png"/><Relationship Id="rId10" Type="http://schemas.openxmlformats.org/officeDocument/2006/relationships/image" Target="../media/image1383.png"/><Relationship Id="rId4" Type="http://schemas.openxmlformats.org/officeDocument/2006/relationships/image" Target="../media/image13290.png"/><Relationship Id="rId9" Type="http://schemas.openxmlformats.org/officeDocument/2006/relationships/image" Target="../media/image138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image" Target="../media/image123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6.png"/><Relationship Id="rId4" Type="http://schemas.openxmlformats.org/officeDocument/2006/relationships/image" Target="../media/image1425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3.png"/><Relationship Id="rId13" Type="http://schemas.openxmlformats.org/officeDocument/2006/relationships/image" Target="../media/image1438.png"/><Relationship Id="rId3" Type="http://schemas.openxmlformats.org/officeDocument/2006/relationships/image" Target="../media/image1428.png"/><Relationship Id="rId7" Type="http://schemas.openxmlformats.org/officeDocument/2006/relationships/image" Target="../media/image1432.png"/><Relationship Id="rId12" Type="http://schemas.openxmlformats.org/officeDocument/2006/relationships/image" Target="../media/image1437.png"/><Relationship Id="rId2" Type="http://schemas.openxmlformats.org/officeDocument/2006/relationships/image" Target="../media/image1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1.png"/><Relationship Id="rId11" Type="http://schemas.openxmlformats.org/officeDocument/2006/relationships/image" Target="../media/image1436.png"/><Relationship Id="rId5" Type="http://schemas.openxmlformats.org/officeDocument/2006/relationships/image" Target="../media/image1430.png"/><Relationship Id="rId10" Type="http://schemas.openxmlformats.org/officeDocument/2006/relationships/image" Target="../media/image1435.png"/><Relationship Id="rId4" Type="http://schemas.openxmlformats.org/officeDocument/2006/relationships/image" Target="../media/image1429.png"/><Relationship Id="rId9" Type="http://schemas.openxmlformats.org/officeDocument/2006/relationships/image" Target="../media/image1434.png"/><Relationship Id="rId14" Type="http://schemas.openxmlformats.org/officeDocument/2006/relationships/image" Target="../media/image14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1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2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4.png"/><Relationship Id="rId2" Type="http://schemas.openxmlformats.org/officeDocument/2006/relationships/image" Target="../media/image14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7.png"/><Relationship Id="rId2" Type="http://schemas.openxmlformats.org/officeDocument/2006/relationships/image" Target="../media/image14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0.png"/><Relationship Id="rId5" Type="http://schemas.openxmlformats.org/officeDocument/2006/relationships/image" Target="../media/image1449.png"/><Relationship Id="rId4" Type="http://schemas.openxmlformats.org/officeDocument/2006/relationships/image" Target="../media/image1448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2.png"/><Relationship Id="rId2" Type="http://schemas.openxmlformats.org/officeDocument/2006/relationships/image" Target="../media/image14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5.png"/><Relationship Id="rId5" Type="http://schemas.openxmlformats.org/officeDocument/2006/relationships/image" Target="../media/image1454.png"/><Relationship Id="rId4" Type="http://schemas.openxmlformats.org/officeDocument/2006/relationships/image" Target="../media/image1453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20.png"/><Relationship Id="rId7" Type="http://schemas.openxmlformats.org/officeDocument/2006/relationships/image" Target="../media/image1459.png"/><Relationship Id="rId2" Type="http://schemas.openxmlformats.org/officeDocument/2006/relationships/image" Target="../media/image12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8.png"/><Relationship Id="rId5" Type="http://schemas.openxmlformats.org/officeDocument/2006/relationships/image" Target="../media/image1457.png"/><Relationship Id="rId4" Type="http://schemas.openxmlformats.org/officeDocument/2006/relationships/image" Target="../media/image1456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7" Type="http://schemas.openxmlformats.org/officeDocument/2006/relationships/image" Target="../media/image1464.png"/><Relationship Id="rId2" Type="http://schemas.openxmlformats.org/officeDocument/2006/relationships/image" Target="../media/image124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3.png"/><Relationship Id="rId5" Type="http://schemas.openxmlformats.org/officeDocument/2006/relationships/image" Target="../media/image1462.png"/><Relationship Id="rId4" Type="http://schemas.openxmlformats.org/officeDocument/2006/relationships/image" Target="../media/image1461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1412.png"/><Relationship Id="rId7" Type="http://schemas.openxmlformats.org/officeDocument/2006/relationships/image" Target="../media/image1469.png"/><Relationship Id="rId12" Type="http://schemas.openxmlformats.org/officeDocument/2006/relationships/image" Target="../media/image1474.png"/><Relationship Id="rId2" Type="http://schemas.openxmlformats.org/officeDocument/2006/relationships/image" Target="../media/image12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8.png"/><Relationship Id="rId11" Type="http://schemas.openxmlformats.org/officeDocument/2006/relationships/image" Target="../media/image1473.png"/><Relationship Id="rId5" Type="http://schemas.openxmlformats.org/officeDocument/2006/relationships/image" Target="../media/image1467.png"/><Relationship Id="rId10" Type="http://schemas.openxmlformats.org/officeDocument/2006/relationships/image" Target="../media/image1472.png"/><Relationship Id="rId4" Type="http://schemas.openxmlformats.org/officeDocument/2006/relationships/image" Target="../media/image1466.png"/><Relationship Id="rId9" Type="http://schemas.openxmlformats.org/officeDocument/2006/relationships/image" Target="../media/image1471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460.png"/><Relationship Id="rId7" Type="http://schemas.openxmlformats.org/officeDocument/2006/relationships/image" Target="../media/image1479.png"/><Relationship Id="rId2" Type="http://schemas.openxmlformats.org/officeDocument/2006/relationships/image" Target="../media/image12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8.png"/><Relationship Id="rId5" Type="http://schemas.openxmlformats.org/officeDocument/2006/relationships/image" Target="../media/image1477.png"/><Relationship Id="rId4" Type="http://schemas.openxmlformats.org/officeDocument/2006/relationships/image" Target="../media/image14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7.png"/><Relationship Id="rId3" Type="http://schemas.openxmlformats.org/officeDocument/2006/relationships/image" Target="../media/image1482.png"/><Relationship Id="rId7" Type="http://schemas.openxmlformats.org/officeDocument/2006/relationships/image" Target="../media/image1486.png"/><Relationship Id="rId2" Type="http://schemas.openxmlformats.org/officeDocument/2006/relationships/image" Target="../media/image14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5.png"/><Relationship Id="rId5" Type="http://schemas.openxmlformats.org/officeDocument/2006/relationships/image" Target="../media/image1484.png"/><Relationship Id="rId4" Type="http://schemas.openxmlformats.org/officeDocument/2006/relationships/image" Target="../media/image1483.png"/><Relationship Id="rId9" Type="http://schemas.openxmlformats.org/officeDocument/2006/relationships/image" Target="../media/image1488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3.png"/><Relationship Id="rId3" Type="http://schemas.openxmlformats.org/officeDocument/2006/relationships/image" Target="../media/image12510.png"/><Relationship Id="rId7" Type="http://schemas.openxmlformats.org/officeDocument/2006/relationships/image" Target="../media/image1492.png"/><Relationship Id="rId2" Type="http://schemas.openxmlformats.org/officeDocument/2006/relationships/image" Target="../media/image12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1.png"/><Relationship Id="rId11" Type="http://schemas.openxmlformats.org/officeDocument/2006/relationships/image" Target="../media/image1496.png"/><Relationship Id="rId5" Type="http://schemas.openxmlformats.org/officeDocument/2006/relationships/image" Target="../media/image1490.png"/><Relationship Id="rId10" Type="http://schemas.openxmlformats.org/officeDocument/2006/relationships/image" Target="../media/image1495.png"/><Relationship Id="rId4" Type="http://schemas.openxmlformats.org/officeDocument/2006/relationships/image" Target="../media/image1489.png"/><Relationship Id="rId9" Type="http://schemas.openxmlformats.org/officeDocument/2006/relationships/image" Target="../media/image1494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png"/><Relationship Id="rId3" Type="http://schemas.openxmlformats.org/officeDocument/2006/relationships/image" Target="../media/image12530.png"/><Relationship Id="rId7" Type="http://schemas.openxmlformats.org/officeDocument/2006/relationships/image" Target="../media/image1500.png"/><Relationship Id="rId12" Type="http://schemas.openxmlformats.org/officeDocument/2006/relationships/image" Target="../media/image1505.png"/><Relationship Id="rId2" Type="http://schemas.openxmlformats.org/officeDocument/2006/relationships/image" Target="../media/image125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9.png"/><Relationship Id="rId11" Type="http://schemas.openxmlformats.org/officeDocument/2006/relationships/image" Target="../media/image1504.png"/><Relationship Id="rId5" Type="http://schemas.openxmlformats.org/officeDocument/2006/relationships/image" Target="../media/image1498.png"/><Relationship Id="rId10" Type="http://schemas.openxmlformats.org/officeDocument/2006/relationships/image" Target="../media/image1503.png"/><Relationship Id="rId4" Type="http://schemas.openxmlformats.org/officeDocument/2006/relationships/image" Target="../media/image1497.png"/><Relationship Id="rId9" Type="http://schemas.openxmlformats.org/officeDocument/2006/relationships/image" Target="../media/image1502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2.png"/><Relationship Id="rId3" Type="http://schemas.openxmlformats.org/officeDocument/2006/relationships/image" Target="../media/image1507.png"/><Relationship Id="rId7" Type="http://schemas.openxmlformats.org/officeDocument/2006/relationships/image" Target="../media/image1511.png"/><Relationship Id="rId2" Type="http://schemas.openxmlformats.org/officeDocument/2006/relationships/image" Target="../media/image14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1.png"/><Relationship Id="rId5" Type="http://schemas.openxmlformats.org/officeDocument/2006/relationships/image" Target="../media/image1509.png"/><Relationship Id="rId4" Type="http://schemas.openxmlformats.org/officeDocument/2006/relationships/image" Target="../media/image1508.png"/><Relationship Id="rId9" Type="http://schemas.openxmlformats.org/officeDocument/2006/relationships/image" Target="../media/image15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00.png"/><Relationship Id="rId4" Type="http://schemas.openxmlformats.org/officeDocument/2006/relationships/image" Target="../media/image13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0.png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3" Type="http://schemas.openxmlformats.org/officeDocument/2006/relationships/image" Target="../media/image1810.png"/><Relationship Id="rId7" Type="http://schemas.openxmlformats.org/officeDocument/2006/relationships/image" Target="../media/image22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0.png"/><Relationship Id="rId5" Type="http://schemas.openxmlformats.org/officeDocument/2006/relationships/image" Target="../media/image1910.png"/><Relationship Id="rId4" Type="http://schemas.openxmlformats.org/officeDocument/2006/relationships/image" Target="../media/image2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10.png"/><Relationship Id="rId4" Type="http://schemas.openxmlformats.org/officeDocument/2006/relationships/image" Target="../media/image26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0.png"/><Relationship Id="rId7" Type="http://schemas.openxmlformats.org/officeDocument/2006/relationships/image" Target="../media/image3210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0.png"/><Relationship Id="rId5" Type="http://schemas.openxmlformats.org/officeDocument/2006/relationships/image" Target="../media/image3010.png"/><Relationship Id="rId4" Type="http://schemas.openxmlformats.org/officeDocument/2006/relationships/image" Target="../media/image29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3910.png"/><Relationship Id="rId2" Type="http://schemas.openxmlformats.org/officeDocument/2006/relationships/image" Target="../media/image3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10.png"/><Relationship Id="rId5" Type="http://schemas.openxmlformats.org/officeDocument/2006/relationships/image" Target="../media/image3610.png"/><Relationship Id="rId4" Type="http://schemas.openxmlformats.org/officeDocument/2006/relationships/image" Target="../media/image37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3" Type="http://schemas.openxmlformats.org/officeDocument/2006/relationships/image" Target="../media/image380.png"/><Relationship Id="rId7" Type="http://schemas.openxmlformats.org/officeDocument/2006/relationships/image" Target="../media/image91.emf"/><Relationship Id="rId2" Type="http://schemas.openxmlformats.org/officeDocument/2006/relationships/image" Target="../media/image3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0.png"/><Relationship Id="rId5" Type="http://schemas.openxmlformats.org/officeDocument/2006/relationships/image" Target="../media/image4010.png"/><Relationship Id="rId10" Type="http://schemas.openxmlformats.org/officeDocument/2006/relationships/image" Target="../media/image4510.png"/><Relationship Id="rId4" Type="http://schemas.openxmlformats.org/officeDocument/2006/relationships/image" Target="../media/image90.emf"/><Relationship Id="rId9" Type="http://schemas.openxmlformats.org/officeDocument/2006/relationships/image" Target="../media/image44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4910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0.png"/><Relationship Id="rId5" Type="http://schemas.openxmlformats.org/officeDocument/2006/relationships/image" Target="../media/image93.png"/><Relationship Id="rId4" Type="http://schemas.openxmlformats.org/officeDocument/2006/relationships/image" Target="../media/image48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0.png"/><Relationship Id="rId3" Type="http://schemas.openxmlformats.org/officeDocument/2006/relationships/image" Target="../media/image4610.png"/><Relationship Id="rId7" Type="http://schemas.openxmlformats.org/officeDocument/2006/relationships/image" Target="../media/image551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5311.png"/><Relationship Id="rId4" Type="http://schemas.openxmlformats.org/officeDocument/2006/relationships/image" Target="../media/image5210.png"/><Relationship Id="rId9" Type="http://schemas.openxmlformats.org/officeDocument/2006/relationships/image" Target="../media/image57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0.png"/><Relationship Id="rId13" Type="http://schemas.openxmlformats.org/officeDocument/2006/relationships/image" Target="../media/image6910.png"/><Relationship Id="rId3" Type="http://schemas.openxmlformats.org/officeDocument/2006/relationships/image" Target="../media/image5910.png"/><Relationship Id="rId7" Type="http://schemas.openxmlformats.org/officeDocument/2006/relationships/image" Target="../media/image6310.png"/><Relationship Id="rId12" Type="http://schemas.openxmlformats.org/officeDocument/2006/relationships/image" Target="../media/image6810.png"/><Relationship Id="rId2" Type="http://schemas.openxmlformats.org/officeDocument/2006/relationships/image" Target="../media/image5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emf"/><Relationship Id="rId11" Type="http://schemas.openxmlformats.org/officeDocument/2006/relationships/image" Target="../media/image6710.png"/><Relationship Id="rId5" Type="http://schemas.openxmlformats.org/officeDocument/2006/relationships/image" Target="../media/image6110.png"/><Relationship Id="rId10" Type="http://schemas.openxmlformats.org/officeDocument/2006/relationships/image" Target="../media/image6610.png"/><Relationship Id="rId4" Type="http://schemas.openxmlformats.org/officeDocument/2006/relationships/image" Target="../media/image6010.png"/><Relationship Id="rId9" Type="http://schemas.openxmlformats.org/officeDocument/2006/relationships/image" Target="../media/image6510.png"/><Relationship Id="rId14" Type="http://schemas.openxmlformats.org/officeDocument/2006/relationships/image" Target="../media/image70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0.png"/><Relationship Id="rId7" Type="http://schemas.openxmlformats.org/officeDocument/2006/relationships/image" Target="../media/image7710.png"/><Relationship Id="rId2" Type="http://schemas.openxmlformats.org/officeDocument/2006/relationships/image" Target="../media/image7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10.png"/><Relationship Id="rId5" Type="http://schemas.openxmlformats.org/officeDocument/2006/relationships/image" Target="../media/image7510.png"/><Relationship Id="rId4" Type="http://schemas.openxmlformats.org/officeDocument/2006/relationships/image" Target="../media/image74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10.png"/><Relationship Id="rId3" Type="http://schemas.openxmlformats.org/officeDocument/2006/relationships/image" Target="../media/image7910.png"/><Relationship Id="rId7" Type="http://schemas.openxmlformats.org/officeDocument/2006/relationships/image" Target="../media/image8310.png"/><Relationship Id="rId2" Type="http://schemas.openxmlformats.org/officeDocument/2006/relationships/image" Target="../media/image7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10.png"/><Relationship Id="rId5" Type="http://schemas.openxmlformats.org/officeDocument/2006/relationships/image" Target="../media/image8110.png"/><Relationship Id="rId4" Type="http://schemas.openxmlformats.org/officeDocument/2006/relationships/image" Target="../media/image8010.png"/><Relationship Id="rId9" Type="http://schemas.openxmlformats.org/officeDocument/2006/relationships/image" Target="../media/image85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0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10.png"/><Relationship Id="rId5" Type="http://schemas.openxmlformats.org/officeDocument/2006/relationships/image" Target="../media/image9410.png"/><Relationship Id="rId4" Type="http://schemas.openxmlformats.org/officeDocument/2006/relationships/image" Target="../media/image93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30.png"/><Relationship Id="rId5" Type="http://schemas.openxmlformats.org/officeDocument/2006/relationships/image" Target="../media/image114.png"/><Relationship Id="rId10" Type="http://schemas.openxmlformats.org/officeDocument/2006/relationships/image" Target="../media/image129.png"/><Relationship Id="rId4" Type="http://schemas.openxmlformats.org/officeDocument/2006/relationships/image" Target="../media/image111.png"/><Relationship Id="rId9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emf"/><Relationship Id="rId5" Type="http://schemas.openxmlformats.org/officeDocument/2006/relationships/image" Target="../media/image12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1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0.png"/><Relationship Id="rId7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4" Type="http://schemas.openxmlformats.org/officeDocument/2006/relationships/image" Target="../media/image11610.png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18.png"/><Relationship Id="rId7" Type="http://schemas.openxmlformats.org/officeDocument/2006/relationships/image" Target="../media/image138.png"/><Relationship Id="rId12" Type="http://schemas.openxmlformats.org/officeDocument/2006/relationships/image" Target="../media/image119.em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20.emf"/><Relationship Id="rId3" Type="http://schemas.openxmlformats.org/officeDocument/2006/relationships/image" Target="../media/image118.png"/><Relationship Id="rId7" Type="http://schemas.openxmlformats.org/officeDocument/2006/relationships/image" Target="../media/image138.png"/><Relationship Id="rId12" Type="http://schemas.openxmlformats.org/officeDocument/2006/relationships/image" Target="../media/image14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7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6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48.png"/><Relationship Id="rId4" Type="http://schemas.openxmlformats.org/officeDocument/2006/relationships/image" Target="../media/image14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22.emf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24.emf"/><Relationship Id="rId10" Type="http://schemas.openxmlformats.org/officeDocument/2006/relationships/image" Target="../media/image169.png"/><Relationship Id="rId4" Type="http://schemas.openxmlformats.org/officeDocument/2006/relationships/image" Target="../media/image123.emf"/><Relationship Id="rId9" Type="http://schemas.openxmlformats.org/officeDocument/2006/relationships/image" Target="../media/image1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62.png"/><Relationship Id="rId4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79.png"/><Relationship Id="rId4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8.png"/><Relationship Id="rId7" Type="http://schemas.openxmlformats.org/officeDocument/2006/relationships/image" Target="../media/image19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189.png"/><Relationship Id="rId4" Type="http://schemas.openxmlformats.org/officeDocument/2006/relationships/image" Target="../media/image2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11.png"/><Relationship Id="rId4" Type="http://schemas.openxmlformats.org/officeDocument/2006/relationships/image" Target="../media/image1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05.emf"/><Relationship Id="rId18" Type="http://schemas.openxmlformats.org/officeDocument/2006/relationships/image" Target="../media/image224.png"/><Relationship Id="rId3" Type="http://schemas.openxmlformats.org/officeDocument/2006/relationships/image" Target="../media/image202.png"/><Relationship Id="rId21" Type="http://schemas.openxmlformats.org/officeDocument/2006/relationships/image" Target="../media/image227.png"/><Relationship Id="rId7" Type="http://schemas.openxmlformats.org/officeDocument/2006/relationships/image" Target="../media/image208.png"/><Relationship Id="rId12" Type="http://schemas.openxmlformats.org/officeDocument/2006/relationships/image" Target="../media/image218.png"/><Relationship Id="rId17" Type="http://schemas.openxmlformats.org/officeDocument/2006/relationships/image" Target="../media/image206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7.png"/><Relationship Id="rId5" Type="http://schemas.openxmlformats.org/officeDocument/2006/relationships/image" Target="../media/image205.png"/><Relationship Id="rId15" Type="http://schemas.openxmlformats.org/officeDocument/2006/relationships/image" Target="../media/image221.png"/><Relationship Id="rId10" Type="http://schemas.openxmlformats.org/officeDocument/2006/relationships/image" Target="../media/image204.emf"/><Relationship Id="rId19" Type="http://schemas.openxmlformats.org/officeDocument/2006/relationships/image" Target="../media/image225.png"/><Relationship Id="rId4" Type="http://schemas.openxmlformats.org/officeDocument/2006/relationships/image" Target="../media/image202.emf"/><Relationship Id="rId9" Type="http://schemas.openxmlformats.org/officeDocument/2006/relationships/image" Target="../media/image203.emf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27.emf"/><Relationship Id="rId3" Type="http://schemas.openxmlformats.org/officeDocument/2006/relationships/image" Target="../media/image2170.png"/><Relationship Id="rId7" Type="http://schemas.openxmlformats.org/officeDocument/2006/relationships/image" Target="../media/image223.png"/><Relationship Id="rId12" Type="http://schemas.openxmlformats.org/officeDocument/2006/relationships/image" Target="../media/image233.png"/><Relationship Id="rId17" Type="http://schemas.openxmlformats.org/officeDocument/2006/relationships/image" Target="../media/image226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5.emf"/><Relationship Id="rId20" Type="http://schemas.openxmlformats.org/officeDocument/2006/relationships/image" Target="../media/image2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32.png"/><Relationship Id="rId5" Type="http://schemas.openxmlformats.org/officeDocument/2006/relationships/image" Target="../media/image219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28.emf"/><Relationship Id="rId4" Type="http://schemas.openxmlformats.org/officeDocument/2006/relationships/image" Target="../media/image2180.png"/><Relationship Id="rId9" Type="http://schemas.openxmlformats.org/officeDocument/2006/relationships/image" Target="../media/image230.png"/><Relationship Id="rId14" Type="http://schemas.openxmlformats.org/officeDocument/2006/relationships/image" Target="../media/image22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100.png"/><Relationship Id="rId10" Type="http://schemas.openxmlformats.org/officeDocument/2006/relationships/image" Target="../media/image13.png"/><Relationship Id="rId4" Type="http://schemas.openxmlformats.org/officeDocument/2006/relationships/image" Target="../media/image7100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0.png"/><Relationship Id="rId3" Type="http://schemas.openxmlformats.org/officeDocument/2006/relationships/image" Target="../media/image2250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0.png"/><Relationship Id="rId11" Type="http://schemas.openxmlformats.org/officeDocument/2006/relationships/image" Target="../media/image2320.png"/><Relationship Id="rId5" Type="http://schemas.openxmlformats.org/officeDocument/2006/relationships/image" Target="../media/image2260.png"/><Relationship Id="rId10" Type="http://schemas.openxmlformats.org/officeDocument/2006/relationships/image" Target="../media/image237.png"/><Relationship Id="rId4" Type="http://schemas.openxmlformats.org/officeDocument/2006/relationships/image" Target="../media/image212.png"/><Relationship Id="rId9" Type="http://schemas.openxmlformats.org/officeDocument/2006/relationships/image" Target="../media/image230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3" Type="http://schemas.openxmlformats.org/officeDocument/2006/relationships/image" Target="../media/image2330.png"/><Relationship Id="rId7" Type="http://schemas.openxmlformats.org/officeDocument/2006/relationships/image" Target="../media/image23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0.png"/><Relationship Id="rId11" Type="http://schemas.openxmlformats.org/officeDocument/2006/relationships/image" Target="../media/image239.png"/><Relationship Id="rId5" Type="http://schemas.openxmlformats.org/officeDocument/2006/relationships/image" Target="../media/image2340.png"/><Relationship Id="rId10" Type="http://schemas.openxmlformats.org/officeDocument/2006/relationships/image" Target="../media/image238.png"/><Relationship Id="rId4" Type="http://schemas.openxmlformats.org/officeDocument/2006/relationships/image" Target="../media/image212.png"/><Relationship Id="rId9" Type="http://schemas.openxmlformats.org/officeDocument/2006/relationships/image" Target="../media/image23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0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50.png"/><Relationship Id="rId4" Type="http://schemas.openxmlformats.org/officeDocument/2006/relationships/image" Target="../media/image2440.png"/><Relationship Id="rId9" Type="http://schemas.openxmlformats.org/officeDocument/2006/relationships/image" Target="../media/image2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2470.png"/><Relationship Id="rId4" Type="http://schemas.openxmlformats.org/officeDocument/2006/relationships/image" Target="../media/image246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7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44.emf"/><Relationship Id="rId4" Type="http://schemas.openxmlformats.org/officeDocument/2006/relationships/image" Target="../media/image2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8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87.png"/><Relationship Id="rId4" Type="http://schemas.openxmlformats.org/officeDocument/2006/relationships/image" Target="../media/image247.png"/><Relationship Id="rId9" Type="http://schemas.openxmlformats.org/officeDocument/2006/relationships/image" Target="../media/image29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6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8.png"/><Relationship Id="rId4" Type="http://schemas.openxmlformats.org/officeDocument/2006/relationships/image" Target="../media/image29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5" Type="http://schemas.openxmlformats.org/officeDocument/2006/relationships/image" Target="../media/image300.png"/><Relationship Id="rId4" Type="http://schemas.openxmlformats.org/officeDocument/2006/relationships/image" Target="../media/image29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19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5" Type="http://schemas.openxmlformats.org/officeDocument/2006/relationships/image" Target="../media/image317.png"/><Relationship Id="rId4" Type="http://schemas.openxmlformats.org/officeDocument/2006/relationships/image" Target="../media/image314.png"/><Relationship Id="rId9" Type="http://schemas.openxmlformats.org/officeDocument/2006/relationships/image" Target="../media/image3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2.png"/><Relationship Id="rId4" Type="http://schemas.openxmlformats.org/officeDocument/2006/relationships/image" Target="../media/image33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0.png"/><Relationship Id="rId5" Type="http://schemas.openxmlformats.org/officeDocument/2006/relationships/image" Target="../media/image347.png"/><Relationship Id="rId4" Type="http://schemas.openxmlformats.org/officeDocument/2006/relationships/image" Target="../media/image34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43.png"/><Relationship Id="rId4" Type="http://schemas.openxmlformats.org/officeDocument/2006/relationships/image" Target="../media/image36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2.png"/><Relationship Id="rId7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541968" y="5006848"/>
            <a:ext cx="7546848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Dr.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Ghasemian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559232" y="6317488"/>
            <a:ext cx="7546848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Reference: Signals and systems, V. Oppenheim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785808" y="5445760"/>
            <a:ext cx="7546848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Email: sghasemian68@gmail.com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05BB0F-0222-5AAE-2CFB-BDCF1652586E}"/>
              </a:ext>
            </a:extLst>
          </p:cNvPr>
          <p:cNvSpPr txBox="1">
            <a:spLocks/>
          </p:cNvSpPr>
          <p:nvPr/>
        </p:nvSpPr>
        <p:spPr>
          <a:xfrm>
            <a:off x="2541968" y="3003973"/>
            <a:ext cx="7546848" cy="940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5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SIGNALS and SYSTEMS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AEDF8-B6D4-41AF-0801-D8E9DCD8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222" y="302527"/>
            <a:ext cx="4677465" cy="205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40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165020" y="1275501"/>
            <a:ext cx="3490085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delta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86669-5D42-8458-1F7E-C61FFA2722D0}"/>
              </a:ext>
            </a:extLst>
          </p:cNvPr>
          <p:cNvSpPr txBox="1"/>
          <p:nvPr/>
        </p:nvSpPr>
        <p:spPr>
          <a:xfrm>
            <a:off x="9307724" y="397957"/>
            <a:ext cx="2537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معرفی چند سیگنال مهم: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DD880-1007-E6BC-134A-75906087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2131440"/>
            <a:ext cx="6848475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44103-7609-55CB-0BC6-FF5FA7F6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1498683"/>
            <a:ext cx="1162050" cy="409575"/>
          </a:xfrm>
          <a:prstGeom prst="rect">
            <a:avLst/>
          </a:prstGeom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873D315E-EAA0-44EE-AA8E-82FBBFC7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2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Fourier transform for following signal a&gt;0.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10331" y="1882254"/>
                <a:ext cx="9562011" cy="782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1" y="1882254"/>
                <a:ext cx="9562011" cy="7824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49541" y="1441072"/>
                <a:ext cx="1522340" cy="386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541" y="1441072"/>
                <a:ext cx="1522340" cy="386452"/>
              </a:xfrm>
              <a:prstGeom prst="rect">
                <a:avLst/>
              </a:prstGeom>
              <a:blipFill>
                <a:blip r:embed="rId3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10331" y="2774627"/>
                <a:ext cx="3832075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1" y="2774627"/>
                <a:ext cx="3832075" cy="661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094" y="3641736"/>
            <a:ext cx="56673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Fourier transform for following signal.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10331" y="1882254"/>
                <a:ext cx="9562011" cy="772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1" y="1882254"/>
                <a:ext cx="9562011" cy="7727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49541" y="1441072"/>
                <a:ext cx="1391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541" y="1441072"/>
                <a:ext cx="1391791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5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of Fourier series: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8228" y="1681759"/>
                <a:ext cx="4161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𝑓𝑖𝑛𝑖𝑡𝑒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1681759"/>
                <a:ext cx="4161781" cy="369332"/>
              </a:xfrm>
              <a:prstGeom prst="rect">
                <a:avLst/>
              </a:prstGeom>
              <a:blipFill>
                <a:blip r:embed="rId3"/>
                <a:stretch>
                  <a:fillRect l="-1025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120972" y="2306525"/>
                <a:ext cx="1928028" cy="956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972" y="2306525"/>
                <a:ext cx="1928028" cy="956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040081" y="3590894"/>
                <a:ext cx="2622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𝐷𝑖𝑟𝑖𝑐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𝑐𝑜𝑛𝑑𝑖𝑡𝑖𝑜𝑛𝑠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081" y="3590894"/>
                <a:ext cx="2622000" cy="369332"/>
              </a:xfrm>
              <a:prstGeom prst="rect">
                <a:avLst/>
              </a:prstGeom>
              <a:blipFill>
                <a:blip r:embed="rId5"/>
                <a:stretch>
                  <a:fillRect l="-162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327684" y="3866815"/>
                <a:ext cx="2366545" cy="949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/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84" y="3866815"/>
                <a:ext cx="2366545" cy="949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327684" y="4973050"/>
                <a:ext cx="67978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𝑚𝑎𝑥𝑖𝑚𝑎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84" y="4973050"/>
                <a:ext cx="6797887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327684" y="5670592"/>
                <a:ext cx="6216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𝑑𝑖𝑠𝑐𝑜𝑛𝑡𝑖𝑛𝑢𝑖𝑡𝑖𝑒𝑠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84" y="5670592"/>
                <a:ext cx="6216574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1972" y="313491"/>
            <a:ext cx="2733675" cy="14573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73593" y="65790"/>
            <a:ext cx="28220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Violates the first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11983" y="1731145"/>
            <a:ext cx="303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Violates the second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1972" y="1994393"/>
            <a:ext cx="2733675" cy="140017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261972" y="3383488"/>
            <a:ext cx="2871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Violates the third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1971" y="3775560"/>
            <a:ext cx="27336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497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of Fourier transform: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8228" y="1681759"/>
                <a:ext cx="2021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𝑓𝑖𝑛𝑖𝑡𝑒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1681759"/>
                <a:ext cx="2021131" cy="369332"/>
              </a:xfrm>
              <a:prstGeom prst="rect">
                <a:avLst/>
              </a:prstGeom>
              <a:blipFill>
                <a:blip r:embed="rId3"/>
                <a:stretch>
                  <a:fillRect l="-2115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120972" y="2306525"/>
                <a:ext cx="2049857" cy="916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972" y="2306525"/>
                <a:ext cx="2049857" cy="916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040081" y="3590894"/>
                <a:ext cx="2622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𝐷𝑖𝑟𝑖𝑐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𝑐𝑜𝑛𝑑𝑖𝑡𝑖𝑜𝑛𝑠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081" y="3590894"/>
                <a:ext cx="2622000" cy="369332"/>
              </a:xfrm>
              <a:prstGeom prst="rect">
                <a:avLst/>
              </a:prstGeom>
              <a:blipFill>
                <a:blip r:embed="rId5"/>
                <a:stretch>
                  <a:fillRect l="-162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327684" y="3866815"/>
                <a:ext cx="2511520" cy="916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/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84" y="3866815"/>
                <a:ext cx="2511520" cy="916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327684" y="4973050"/>
                <a:ext cx="6934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𝑚𝑎𝑥𝑖𝑚𝑎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𝑖𝑛𝑡𝑒𝑟𝑣𝑎𝑙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84" y="4973050"/>
                <a:ext cx="6934141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327684" y="5670592"/>
                <a:ext cx="63528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𝑑𝑖𝑠𝑐𝑜𝑛𝑡𝑖𝑛𝑢𝑖𝑡𝑖𝑒𝑠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𝑖𝑛𝑡𝑒𝑟𝑣𝑎𝑙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84" y="5670592"/>
                <a:ext cx="6352828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2522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Fourier transform: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8228" y="1681759"/>
                <a:ext cx="15880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𝐿𝑖𝑛𝑒𝑎𝑟𝑖𝑡𝑦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1681759"/>
                <a:ext cx="1588063" cy="369332"/>
              </a:xfrm>
              <a:prstGeom prst="rect">
                <a:avLst/>
              </a:prstGeom>
              <a:blipFill>
                <a:blip r:embed="rId3"/>
                <a:stretch>
                  <a:fillRect l="-2692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326152" y="2325637"/>
                <a:ext cx="3135345" cy="8348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52" y="2325637"/>
                <a:ext cx="3135345" cy="834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998228" y="4334749"/>
                <a:ext cx="27047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𝑐𝑜𝑛𝑗𝑢𝑔𝑎𝑡𝑒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4334749"/>
                <a:ext cx="2704779" cy="369332"/>
              </a:xfrm>
              <a:prstGeom prst="rect">
                <a:avLst/>
              </a:prstGeom>
              <a:blipFill>
                <a:blip r:embed="rId5"/>
                <a:stretch>
                  <a:fillRect l="-157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26152" y="5074807"/>
                <a:ext cx="1867434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52" y="5074807"/>
                <a:ext cx="1867434" cy="36933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93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Fourier transform: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8228" y="1681759"/>
                <a:ext cx="2114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1681759"/>
                <a:ext cx="2114105" cy="369332"/>
              </a:xfrm>
              <a:prstGeom prst="rect">
                <a:avLst/>
              </a:prstGeom>
              <a:blipFill>
                <a:blip r:embed="rId3"/>
                <a:stretch>
                  <a:fillRect l="-2017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326152" y="2325637"/>
                <a:ext cx="2897909" cy="3782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52" y="2325637"/>
                <a:ext cx="2897909" cy="37824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326152" y="3052605"/>
                <a:ext cx="3927742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𝑗𝑤𝑡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52" y="3052605"/>
                <a:ext cx="3927742" cy="704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723981" y="3220215"/>
                <a:ext cx="1228926" cy="369332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981" y="3220215"/>
                <a:ext cx="12289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326152" y="3975251"/>
                <a:ext cx="6580648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𝑗𝑤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52" y="3975251"/>
                <a:ext cx="6580648" cy="7045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326152" y="4819376"/>
                <a:ext cx="5625835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𝑗𝑤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52" y="4819376"/>
                <a:ext cx="5625835" cy="704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943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98131" y="4126938"/>
            <a:ext cx="820252" cy="653119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53903" y="4141379"/>
            <a:ext cx="762522" cy="653119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Fourier transform: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8228" y="1681759"/>
                <a:ext cx="22100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𝐷𝑖𝑓𝑓𝑒𝑟𝑒𝑛𝑡𝑖𝑎𝑡𝑖𝑜𝑛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1681759"/>
                <a:ext cx="2210029" cy="369332"/>
              </a:xfrm>
              <a:prstGeom prst="rect">
                <a:avLst/>
              </a:prstGeom>
              <a:blipFill>
                <a:blip r:embed="rId3"/>
                <a:stretch>
                  <a:fillRect l="-1934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95970" y="2397704"/>
                <a:ext cx="2743572" cy="7087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𝑗𝑤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970" y="2397704"/>
                <a:ext cx="2743572" cy="70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326152" y="3258348"/>
                <a:ext cx="3041665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𝑗𝑤𝑡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52" y="3258348"/>
                <a:ext cx="3041665" cy="7045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53903" y="4160144"/>
                <a:ext cx="3488455" cy="981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𝑗𝑤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𝑗𝑤𝑡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903" y="4160144"/>
                <a:ext cx="3488455" cy="9815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384602" y="4160144"/>
                <a:ext cx="801630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602" y="4160144"/>
                <a:ext cx="801630" cy="619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8350313" y="4419371"/>
            <a:ext cx="1162594" cy="17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732164" y="4084165"/>
                <a:ext cx="3988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164" y="4084165"/>
                <a:ext cx="3988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676988" y="4287590"/>
                <a:ext cx="1025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𝑗𝑤𝑋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988" y="4287590"/>
                <a:ext cx="1025794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03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4" grpId="0"/>
      <p:bldP spid="5" grpId="0" animBg="1"/>
      <p:bldP spid="16" grpId="0"/>
      <p:bldP spid="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Fourier transform: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8228" y="1681759"/>
                <a:ext cx="1764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𝐼𝑛𝑡𝑒𝑔𝑟𝑎𝑡𝑖𝑜𝑛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1681759"/>
                <a:ext cx="1764394" cy="369332"/>
              </a:xfrm>
              <a:prstGeom prst="rect">
                <a:avLst/>
              </a:prstGeom>
              <a:blipFill>
                <a:blip r:embed="rId2"/>
                <a:stretch>
                  <a:fillRect l="-2422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95970" y="2397704"/>
                <a:ext cx="4129784" cy="9727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970" y="2397704"/>
                <a:ext cx="4129784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98228" y="3924216"/>
                <a:ext cx="13139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𝑆𝑐𝑎𝑙𝑖𝑛𝑔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3924216"/>
                <a:ext cx="1313949" cy="369332"/>
              </a:xfrm>
              <a:prstGeom prst="rect">
                <a:avLst/>
              </a:prstGeom>
              <a:blipFill>
                <a:blip r:embed="rId4"/>
                <a:stretch>
                  <a:fillRect l="-3256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79245" y="4847358"/>
                <a:ext cx="2402196" cy="6499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45" y="4847358"/>
                <a:ext cx="2402196" cy="6499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8835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Fourier transform: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8228" y="1681759"/>
                <a:ext cx="13267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𝐷𝑎𝑢𝑙𝑖𝑡𝑦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1681759"/>
                <a:ext cx="1326773" cy="369332"/>
              </a:xfrm>
              <a:prstGeom prst="rect">
                <a:avLst/>
              </a:prstGeom>
              <a:blipFill>
                <a:blip r:embed="rId2"/>
                <a:stretch>
                  <a:fillRect l="-3226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25001" y="2204403"/>
                <a:ext cx="248927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001" y="2204403"/>
                <a:ext cx="2489271" cy="369332"/>
              </a:xfrm>
              <a:prstGeom prst="rect">
                <a:avLst/>
              </a:prstGeom>
              <a:blipFill>
                <a:blip r:embed="rId3"/>
                <a:stretch>
                  <a:fillRect b="-14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98228" y="3924216"/>
                <a:ext cx="2573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𝑖𝑓𝑡𝑖𝑛𝑔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3924216"/>
                <a:ext cx="2573077" cy="369332"/>
              </a:xfrm>
              <a:prstGeom prst="rect">
                <a:avLst/>
              </a:prstGeom>
              <a:blipFill>
                <a:blip r:embed="rId4"/>
                <a:stretch>
                  <a:fillRect l="-1659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73578" y="2991747"/>
                <a:ext cx="3138936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578" y="2991747"/>
                <a:ext cx="3138936" cy="369332"/>
              </a:xfrm>
              <a:prstGeom prst="rect">
                <a:avLst/>
              </a:prstGeom>
              <a:blipFill>
                <a:blip r:embed="rId5"/>
                <a:stretch>
                  <a:fillRect b="-14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98411" y="4705703"/>
                <a:ext cx="2978829" cy="404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411" y="4705703"/>
                <a:ext cx="2978829" cy="404983"/>
              </a:xfrm>
              <a:prstGeom prst="rect">
                <a:avLst/>
              </a:prstGeom>
              <a:blipFill>
                <a:blip r:embed="rId6"/>
                <a:stretch>
                  <a:fillRect b="-73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7347" y="1497093"/>
            <a:ext cx="4553983" cy="2427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96559" y="5302524"/>
                <a:ext cx="3369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𝐷𝑖𝑓𝑓𝑒𝑟𝑒𝑛𝑡𝑖𝑎𝑡𝑖𝑜𝑛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59" y="5302524"/>
                <a:ext cx="3369769" cy="369332"/>
              </a:xfrm>
              <a:prstGeom prst="rect">
                <a:avLst/>
              </a:prstGeom>
              <a:blipFill>
                <a:blip r:embed="rId8"/>
                <a:stretch>
                  <a:fillRect l="-1268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98411" y="5972112"/>
                <a:ext cx="2739083" cy="6255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411" y="5972112"/>
                <a:ext cx="2739083" cy="6255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2182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Fourier transform: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8228" y="1681759"/>
                <a:ext cx="2517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𝑃𝑎𝑟𝑠𝑣𝑎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𝑒𝑞𝑢𝑎𝑡𝑖𝑜𝑛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1681759"/>
                <a:ext cx="2517805" cy="369332"/>
              </a:xfrm>
              <a:prstGeom prst="rect">
                <a:avLst/>
              </a:prstGeom>
              <a:blipFill>
                <a:blip r:embed="rId2"/>
                <a:stretch>
                  <a:fillRect l="-1695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723243" y="2191810"/>
                <a:ext cx="3852145" cy="7045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243" y="2191810"/>
                <a:ext cx="3852145" cy="704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98228" y="3343988"/>
                <a:ext cx="1746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𝑀𝑜𝑑𝑢𝑙𝑎𝑡𝑖𝑜𝑛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228" y="3343988"/>
                <a:ext cx="1746760" cy="369332"/>
              </a:xfrm>
              <a:prstGeom prst="rect">
                <a:avLst/>
              </a:prstGeom>
              <a:blipFill>
                <a:blip r:embed="rId4"/>
                <a:stretch>
                  <a:fillRect l="-2448" t="-1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40509" y="3713320"/>
                <a:ext cx="3217612" cy="612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509" y="3713320"/>
                <a:ext cx="3217612" cy="612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27393" y="4821551"/>
                <a:ext cx="1807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𝐶𝑜𝑛𝑣𝑜𝑙𝑢𝑡𝑖𝑜𝑛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393" y="4821551"/>
                <a:ext cx="1807674" cy="369332"/>
              </a:xfrm>
              <a:prstGeom prst="rect">
                <a:avLst/>
              </a:prstGeom>
              <a:blipFill>
                <a:blip r:embed="rId6"/>
                <a:stretch>
                  <a:fillRect l="-2365" t="-163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94461" y="5546113"/>
                <a:ext cx="2909707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461" y="5546113"/>
                <a:ext cx="2909707" cy="36933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76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89296" y="1084094"/>
            <a:ext cx="6823011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time step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073580" y="4221901"/>
            <a:ext cx="3490085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delta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86669-5D42-8458-1F7E-C61FFA2722D0}"/>
              </a:ext>
            </a:extLst>
          </p:cNvPr>
          <p:cNvSpPr txBox="1"/>
          <p:nvPr/>
        </p:nvSpPr>
        <p:spPr>
          <a:xfrm>
            <a:off x="8006086" y="397957"/>
            <a:ext cx="402866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معرفی چند سیگنال مهم </a:t>
            </a:r>
            <a:r>
              <a:rPr lang="en-US" sz="2400" dirty="0">
                <a:cs typeface="B Nazanin" panose="00000400000000000000" pitchFamily="2" charset="-78"/>
              </a:rPr>
              <a:t>(MATLAB)</a:t>
            </a:r>
            <a:r>
              <a:rPr lang="fa-IR" sz="2400" dirty="0"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D923E528-1D4B-CDC3-AFD5-C8281E1E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7E0CA-FDAC-ABE1-CD0F-4103CB6D3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11" y="1595541"/>
            <a:ext cx="4248150" cy="1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65997-3900-E894-3239-06D63533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134" y="1073123"/>
            <a:ext cx="3920412" cy="29403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F80976-8E73-C142-53AE-2FA2067A0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134" y="4051245"/>
            <a:ext cx="3920412" cy="29403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CF78A5-B851-4587-AF2E-8239520B9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05" y="4725458"/>
            <a:ext cx="31908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5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Example. find the signal x(t) whose Fourier transform is: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26587" y="1702284"/>
                <a:ext cx="2433358" cy="71019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87" y="1702284"/>
                <a:ext cx="2433358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27963" y="2773968"/>
                <a:ext cx="8941225" cy="77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𝑑𝑤</m:t>
                          </m:r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𝑑𝑤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63" y="2773968"/>
                <a:ext cx="8941225" cy="774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727" y="3548283"/>
            <a:ext cx="3743325" cy="166687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957025" y="4345337"/>
            <a:ext cx="1005840" cy="305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801531" y="4192389"/>
                <a:ext cx="1590628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31" y="4192389"/>
                <a:ext cx="1590628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220223" y="4128525"/>
                <a:ext cx="3860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223" y="4128525"/>
                <a:ext cx="3860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818914" y="5963857"/>
                <a:ext cx="680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914" y="5963857"/>
                <a:ext cx="6805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774496" y="5448538"/>
                <a:ext cx="1274989" cy="400110"/>
              </a:xfrm>
              <a:prstGeom prst="rect">
                <a:avLst/>
              </a:prstGeom>
              <a:solidFill>
                <a:srgbClr val="B7F743"/>
              </a:solidFill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𝐷𝑎𝑢𝑙𝑖𝑡𝑦</m:t>
                    </m:r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496" y="5448538"/>
                <a:ext cx="1274989" cy="400110"/>
              </a:xfrm>
              <a:prstGeom prst="rect">
                <a:avLst/>
              </a:prstGeom>
              <a:blipFill>
                <a:blip r:embed="rId8"/>
                <a:stretch>
                  <a:fillRect l="-1914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3398163" y="6148523"/>
            <a:ext cx="404949" cy="13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776762" y="5989473"/>
                <a:ext cx="1187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762" y="5989473"/>
                <a:ext cx="1187633" cy="369332"/>
              </a:xfrm>
              <a:prstGeom prst="rect">
                <a:avLst/>
              </a:prstGeom>
              <a:blipFill>
                <a:blip r:embed="rId9"/>
                <a:stretch>
                  <a:fillRect l="-154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5908132" y="6016108"/>
            <a:ext cx="1005840" cy="305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459945" y="5855722"/>
                <a:ext cx="4512774" cy="625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𝑡𝑎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945" y="5855722"/>
                <a:ext cx="4512774" cy="6258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08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" grpId="0"/>
      <p:bldP spid="13" grpId="0"/>
      <p:bldP spid="16" grpId="0"/>
      <p:bldP spid="17" grpId="0" animBg="1"/>
      <p:bldP spid="7" grpId="0"/>
      <p:bldP spid="18" grpId="0" animBg="1"/>
      <p:bldP spid="1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Example. find Fourier transform of the signal x(t):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26587" y="1702284"/>
                <a:ext cx="2690545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87" y="1702284"/>
                <a:ext cx="2690545" cy="369332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86412" y="2250283"/>
                <a:ext cx="8941225" cy="695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412" y="2250283"/>
                <a:ext cx="8941225" cy="695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/>
          <p:cNvSpPr/>
          <p:nvPr/>
        </p:nvSpPr>
        <p:spPr>
          <a:xfrm>
            <a:off x="4409768" y="3066194"/>
            <a:ext cx="1005840" cy="305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72966" y="2849382"/>
                <a:ext cx="3860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966" y="2849382"/>
                <a:ext cx="3860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86412" y="2968702"/>
                <a:ext cx="11450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412" y="2968702"/>
                <a:ext cx="1145062" cy="400110"/>
              </a:xfrm>
              <a:prstGeom prst="rect">
                <a:avLst/>
              </a:prstGeom>
              <a:blipFill>
                <a:blip r:embed="rId5"/>
                <a:stretch>
                  <a:fillRect r="-159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18028" y="2914061"/>
                <a:ext cx="918393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28" y="2914061"/>
                <a:ext cx="918393" cy="6612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486877" y="3748119"/>
                <a:ext cx="4083739" cy="400110"/>
              </a:xfrm>
              <a:prstGeom prst="rect">
                <a:avLst/>
              </a:prstGeom>
              <a:solidFill>
                <a:srgbClr val="B7F743"/>
              </a:solidFill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𝑟𝑒𝑞𝑢𝑒𝑛𝑐𝑦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𝑖𝑓𝑡𝑖𝑛𝑔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𝑙𝑖𝑛𝑒𝑎𝑟𝑖𝑡𝑦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877" y="3748119"/>
                <a:ext cx="4083739" cy="400110"/>
              </a:xfrm>
              <a:prstGeom prst="rect">
                <a:avLst/>
              </a:prstGeom>
              <a:blipFill>
                <a:blip r:embed="rId7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599746" y="4289732"/>
                <a:ext cx="6912598" cy="68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46" y="4289732"/>
                <a:ext cx="6912598" cy="6810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2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13" grpId="0"/>
      <p:bldP spid="20" grpId="0"/>
      <p:bldP spid="4" grpId="0"/>
      <p:bldP spid="21" grpId="0" animBg="1"/>
      <p:bldP spid="2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Example. find Fourier transform of the signal x(t):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26587" y="1702284"/>
                <a:ext cx="3034677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87" y="1702284"/>
                <a:ext cx="3034677" cy="369332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25872" y="4560730"/>
                <a:ext cx="3422231" cy="400110"/>
              </a:xfrm>
              <a:prstGeom prst="rect">
                <a:avLst/>
              </a:prstGeom>
              <a:solidFill>
                <a:srgbClr val="B7F743"/>
              </a:solidFill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𝑖𝑚𝑒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𝑖𝑓𝑡𝑖𝑛𝑔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𝑙𝑖𝑛𝑒𝑎𝑟𝑖𝑡𝑦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872" y="4560730"/>
                <a:ext cx="3422231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 flipV="1">
            <a:off x="9600557" y="856352"/>
            <a:ext cx="13063" cy="175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11012" y="1945360"/>
            <a:ext cx="2944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613620" y="1459208"/>
            <a:ext cx="1463040" cy="486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420677" y="194536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68060" y="67282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x(t)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784719" y="1945360"/>
                <a:ext cx="597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719" y="1945360"/>
                <a:ext cx="59740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538470" y="1099575"/>
                <a:ext cx="3969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470" y="1099575"/>
                <a:ext cx="3969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H="1" flipV="1">
            <a:off x="4053371" y="2613094"/>
            <a:ext cx="13063" cy="175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63826" y="3702102"/>
            <a:ext cx="2500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334914" y="3215950"/>
            <a:ext cx="1463040" cy="486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599875" y="3702102"/>
                <a:ext cx="4691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875" y="3702102"/>
                <a:ext cx="469167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965402" y="3681808"/>
                <a:ext cx="642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402" y="3681808"/>
                <a:ext cx="642292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5414415" y="368180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199782" y="3681808"/>
            <a:ext cx="1611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81292" y="32177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8475810" y="3342439"/>
                <a:ext cx="160345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810" y="3342439"/>
                <a:ext cx="1603452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7026855" y="4537451"/>
                <a:ext cx="2897909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𝑖𝑤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855" y="4537451"/>
                <a:ext cx="2897909" cy="378245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630618" y="5566776"/>
                <a:ext cx="321248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𝑖𝑤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18" y="5566776"/>
                <a:ext cx="3212482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21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  <p:bldP spid="17" grpId="0"/>
      <p:bldP spid="23" grpId="0"/>
      <p:bldP spid="18" grpId="0"/>
      <p:bldP spid="24" grpId="0"/>
      <p:bldP spid="27" grpId="0" animBg="1"/>
      <p:bldP spid="28" grpId="0"/>
      <p:bldP spid="29" grpId="0"/>
      <p:bldP spid="30" grpId="0"/>
      <p:bldP spid="33" grpId="0"/>
      <p:bldP spid="34" grpId="0"/>
      <p:bldP spid="35" grpId="0" animBg="1"/>
      <p:bldP spid="36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Example. find Fourier transform of the signal x(t):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011781" y="1501069"/>
                <a:ext cx="1584793" cy="6173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781" y="1501069"/>
                <a:ext cx="1584793" cy="617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21059" y="3396901"/>
                <a:ext cx="1192257" cy="400110"/>
              </a:xfrm>
              <a:prstGeom prst="rect">
                <a:avLst/>
              </a:prstGeom>
              <a:solidFill>
                <a:srgbClr val="B7F743"/>
              </a:solidFill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𝑢𝑎𝑙𝑖𝑡𝑦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59" y="3396901"/>
                <a:ext cx="1192257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821059" y="2439434"/>
                <a:ext cx="1520934" cy="419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59" y="2439434"/>
                <a:ext cx="1520934" cy="419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5673272" y="2714256"/>
            <a:ext cx="1611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4782" y="22502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957993" y="2405582"/>
                <a:ext cx="1057020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993" y="2405582"/>
                <a:ext cx="1057020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865511" y="4150466"/>
                <a:ext cx="248927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511" y="4150466"/>
                <a:ext cx="2489271" cy="369332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445545" y="4150466"/>
                <a:ext cx="3138936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545" y="4150466"/>
                <a:ext cx="3138936" cy="36933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990766" y="4873253"/>
                <a:ext cx="864403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766" y="4873253"/>
                <a:ext cx="864403" cy="6173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5640317" y="5179825"/>
            <a:ext cx="1611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21827" y="47157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958315" y="4986809"/>
                <a:ext cx="1520934" cy="419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15" y="4986809"/>
                <a:ext cx="1520934" cy="4193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803285" y="5745150"/>
                <a:ext cx="1768369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285" y="5745150"/>
                <a:ext cx="1768369" cy="617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09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/>
      <p:bldP spid="16" grpId="0"/>
      <p:bldP spid="3" grpId="0"/>
      <p:bldP spid="17" grpId="0" animBg="1"/>
      <p:bldP spid="18" grpId="0" animBg="1"/>
      <p:bldP spid="19" grpId="0"/>
      <p:bldP spid="24" grpId="0"/>
      <p:bldP spid="25" grpId="0"/>
      <p:bldP spid="2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Example. find Fourier transform of the signal x(t):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639" y="191347"/>
            <a:ext cx="4286250" cy="1785567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3191263" y="2296947"/>
            <a:ext cx="13063" cy="175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201718" y="3385955"/>
            <a:ext cx="2019249" cy="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8738" y="2909649"/>
            <a:ext cx="953589" cy="486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33060" y="333553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58766" y="2113419"/>
                <a:ext cx="625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766" y="2113419"/>
                <a:ext cx="625877" cy="369332"/>
              </a:xfrm>
              <a:prstGeom prst="rect">
                <a:avLst/>
              </a:prstGeom>
              <a:blipFill>
                <a:blip r:embed="rId3"/>
                <a:stretch>
                  <a:fillRect t="-10000" r="-88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489107" y="3355413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107" y="3355413"/>
                <a:ext cx="3770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129176" y="2540170"/>
                <a:ext cx="3969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176" y="2540170"/>
                <a:ext cx="3969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492483" y="3375607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83" y="3375607"/>
                <a:ext cx="5501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H="1" flipV="1">
            <a:off x="6779284" y="2377271"/>
            <a:ext cx="13063" cy="175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43019" y="3378570"/>
            <a:ext cx="2475205" cy="1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340072" y="3391709"/>
            <a:ext cx="953589" cy="486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430317" y="333307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909137" y="3362329"/>
                <a:ext cx="294565" cy="383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7" y="3362329"/>
                <a:ext cx="294565" cy="383781"/>
              </a:xfrm>
              <a:prstGeom prst="rect">
                <a:avLst/>
              </a:prstGeom>
              <a:blipFill>
                <a:blip r:embed="rId7"/>
                <a:stretch>
                  <a:fillRect r="-5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755422" y="3674263"/>
                <a:ext cx="3969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422" y="3674263"/>
                <a:ext cx="396904" cy="369332"/>
              </a:xfrm>
              <a:prstGeom prst="rect">
                <a:avLst/>
              </a:prstGeom>
              <a:blipFill>
                <a:blip r:embed="rId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185224" y="3362329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224" y="3362329"/>
                <a:ext cx="5501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758732" y="2129408"/>
                <a:ext cx="625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732" y="2129408"/>
                <a:ext cx="625877" cy="369332"/>
              </a:xfrm>
              <a:prstGeom prst="rect">
                <a:avLst/>
              </a:prstGeom>
              <a:blipFill>
                <a:blip r:embed="rId10"/>
                <a:stretch>
                  <a:fillRect t="-8197" r="-980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 flipH="1" flipV="1">
            <a:off x="8901709" y="2389579"/>
            <a:ext cx="13063" cy="175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53" idx="0"/>
          </p:cNvCxnSpPr>
          <p:nvPr/>
        </p:nvCxnSpPr>
        <p:spPr>
          <a:xfrm flipV="1">
            <a:off x="7990962" y="3397154"/>
            <a:ext cx="2950393" cy="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203784" y="3395801"/>
            <a:ext cx="953589" cy="486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816962" y="339715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441079" y="3669908"/>
                <a:ext cx="294565" cy="383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079" y="3669908"/>
                <a:ext cx="294565" cy="383781"/>
              </a:xfrm>
              <a:prstGeom prst="rect">
                <a:avLst/>
              </a:prstGeom>
              <a:blipFill>
                <a:blip r:embed="rId11"/>
                <a:stretch>
                  <a:fillRect r="-6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132072" y="3355413"/>
                <a:ext cx="3969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072" y="3355413"/>
                <a:ext cx="39690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9129540" y="336595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540" y="3365957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890846" y="2204913"/>
                <a:ext cx="625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(t)</a:t>
                </a: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846" y="2204913"/>
                <a:ext cx="625877" cy="369332"/>
              </a:xfrm>
              <a:prstGeom prst="rect">
                <a:avLst/>
              </a:prstGeom>
              <a:blipFill>
                <a:blip r:embed="rId14"/>
                <a:stretch>
                  <a:fillRect t="-10000" r="-97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706588" y="4322481"/>
                <a:ext cx="2083904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588" y="4322481"/>
                <a:ext cx="2083904" cy="5648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718738" y="5116142"/>
                <a:ext cx="2883866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738" y="5116142"/>
                <a:ext cx="2883866" cy="5648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2744391" y="5974930"/>
                <a:ext cx="3252493" cy="61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391" y="5974930"/>
                <a:ext cx="3252493" cy="61837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159442" y="5213893"/>
                <a:ext cx="3462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442" y="5213893"/>
                <a:ext cx="3462807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8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  <p:bldP spid="32" grpId="0"/>
      <p:bldP spid="43" grpId="0" animBg="1"/>
      <p:bldP spid="44" grpId="0"/>
      <p:bldP spid="46" grpId="0"/>
      <p:bldP spid="47" grpId="0"/>
      <p:bldP spid="48" grpId="0"/>
      <p:bldP spid="49" grpId="0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Example. find the signal x(t) whose Fourier transform is: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6199782" y="3701265"/>
            <a:ext cx="1005840" cy="305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890813" y="4964240"/>
                <a:ext cx="4219425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𝑗𝑡𝑥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813" y="4964240"/>
                <a:ext cx="4219425" cy="6127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40200" y="3636973"/>
                <a:ext cx="1003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𝑗𝑡𝑥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200" y="3636973"/>
                <a:ext cx="1003608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505418" y="4996999"/>
                <a:ext cx="892745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18" y="4996999"/>
                <a:ext cx="892745" cy="619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608898" y="4435170"/>
                <a:ext cx="4023550" cy="400110"/>
              </a:xfrm>
              <a:prstGeom prst="rect">
                <a:avLst/>
              </a:prstGeom>
              <a:solidFill>
                <a:srgbClr val="B7F743"/>
              </a:solidFill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𝐷𝑎𝑢𝑙𝑖𝑡𝑦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𝑓𝑟𝑒𝑞𝑢𝑒𝑛𝑐𝑦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𝑖𝑓𝑡𝑖𝑛𝑔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898" y="4435170"/>
                <a:ext cx="4023550" cy="400110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25786" y="5968697"/>
                <a:ext cx="4857676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𝑠𝑖𝑛𝑐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786" y="5968697"/>
                <a:ext cx="4857676" cy="769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434" y="1312903"/>
            <a:ext cx="2432768" cy="1454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9199" y="2810352"/>
            <a:ext cx="2119937" cy="1454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357759" y="3394064"/>
                <a:ext cx="6152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759" y="3394064"/>
                <a:ext cx="61523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/>
          <p:cNvSpPr/>
          <p:nvPr/>
        </p:nvSpPr>
        <p:spPr>
          <a:xfrm>
            <a:off x="3467666" y="5173664"/>
            <a:ext cx="1005840" cy="305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754947" y="4897005"/>
                <a:ext cx="6152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947" y="4897005"/>
                <a:ext cx="61523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5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/>
      <p:bldP spid="16" grpId="0"/>
      <p:bldP spid="17" grpId="0" animBg="1"/>
      <p:bldP spid="19" grpId="0"/>
      <p:bldP spid="20" grpId="0"/>
      <p:bldP spid="21" grpId="0" animBg="1"/>
      <p:bldP spid="2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Example. find Furrier transformer of x(t):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026587" y="1702284"/>
                <a:ext cx="2443489" cy="71019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87" y="1702284"/>
                <a:ext cx="2443489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765652" y="2779695"/>
                <a:ext cx="2886816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52" y="2779695"/>
                <a:ext cx="2886816" cy="661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765652" y="3462050"/>
                <a:ext cx="208012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52" y="3462050"/>
                <a:ext cx="2080121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765652" y="4365998"/>
                <a:ext cx="8331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52" y="4365998"/>
                <a:ext cx="8331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765652" y="4735330"/>
                <a:ext cx="3217484" cy="556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𝑠𝑔𝑛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652" y="4735330"/>
                <a:ext cx="3217484" cy="5564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6297318" y="4859505"/>
            <a:ext cx="1005840" cy="305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455295" y="4552304"/>
                <a:ext cx="3860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295" y="4552304"/>
                <a:ext cx="3860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274011" y="4681389"/>
                <a:ext cx="1333122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11" y="4681389"/>
                <a:ext cx="1333122" cy="661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042262" y="5687396"/>
                <a:ext cx="482055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262" y="5687396"/>
                <a:ext cx="482055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/>
          <p:cNvSpPr/>
          <p:nvPr/>
        </p:nvSpPr>
        <p:spPr>
          <a:xfrm>
            <a:off x="6278661" y="5890347"/>
            <a:ext cx="1005840" cy="305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436638" y="5583146"/>
                <a:ext cx="3860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638" y="5583146"/>
                <a:ext cx="38606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8274011" y="5765989"/>
                <a:ext cx="12597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𝑗𝑠𝑔𝑛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11" y="5765989"/>
                <a:ext cx="1259768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28" grpId="0"/>
      <p:bldP spid="29" grpId="0"/>
      <p:bldP spid="30" grpId="0" animBg="1"/>
      <p:bldP spid="31" grpId="0"/>
      <p:bldP spid="36" grpId="0"/>
      <p:bldP spid="37" grpId="0"/>
      <p:bldP spid="38" grpId="0" animBg="1"/>
      <p:bldP spid="39" grpId="0"/>
      <p:bldP spid="4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Example. find energy of the y(t):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59808" y="1463040"/>
            <a:ext cx="2072640" cy="365760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h(t)</a:t>
            </a:r>
          </a:p>
        </p:txBody>
      </p:sp>
      <p:cxnSp>
        <p:nvCxnSpPr>
          <p:cNvPr id="18" name="Straight Arrow Connector 17"/>
          <p:cNvCxnSpPr>
            <a:endCxn id="15" idx="1"/>
          </p:cNvCxnSpPr>
          <p:nvPr/>
        </p:nvCxnSpPr>
        <p:spPr>
          <a:xfrm>
            <a:off x="3754947" y="1645240"/>
            <a:ext cx="804861" cy="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32448" y="1645240"/>
            <a:ext cx="67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579465" y="1318503"/>
                <a:ext cx="48309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465" y="1318503"/>
                <a:ext cx="4830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070019" y="1337463"/>
                <a:ext cx="48309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019" y="1337463"/>
                <a:ext cx="483098" cy="307777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94601" y="2548838"/>
                <a:ext cx="3852144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𝑑𝑤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601" y="2548838"/>
                <a:ext cx="3852144" cy="704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98544" y="1041023"/>
                <a:ext cx="2362620" cy="554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544" y="1041023"/>
                <a:ext cx="2362620" cy="55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8398544" y="1588911"/>
                <a:ext cx="2362620" cy="574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544" y="1588911"/>
                <a:ext cx="2362620" cy="574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36530" y="3374968"/>
                <a:ext cx="356828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530" y="3374968"/>
                <a:ext cx="3568285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222049" y="3408830"/>
                <a:ext cx="210128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49" y="3408830"/>
                <a:ext cx="2101281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26"/>
          <p:cNvSpPr/>
          <p:nvPr/>
        </p:nvSpPr>
        <p:spPr>
          <a:xfrm>
            <a:off x="6613228" y="3579789"/>
            <a:ext cx="1005840" cy="305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825932" y="4261004"/>
                <a:ext cx="119141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32" y="4261004"/>
                <a:ext cx="1191416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>
            <a:off x="6613228" y="4515304"/>
            <a:ext cx="1005840" cy="305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162737" y="4422030"/>
                <a:ext cx="2104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𝑗𝑠𝑔𝑛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37" y="4422030"/>
                <a:ext cx="2104422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751115" y="5841693"/>
                <a:ext cx="4721614" cy="71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115" y="5841693"/>
                <a:ext cx="4721614" cy="713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953671" y="5527953"/>
                <a:ext cx="3103863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671" y="5527953"/>
                <a:ext cx="3103863" cy="13408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17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4" grpId="0"/>
      <p:bldP spid="27" grpId="0" animBg="1"/>
      <p:bldP spid="28" grpId="0"/>
      <p:bldP spid="29" grpId="0" animBg="1"/>
      <p:bldP spid="30" grpId="0"/>
      <p:bldP spid="5" grpId="0"/>
      <p:bldP spid="4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response of system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59808" y="1463040"/>
            <a:ext cx="2865120" cy="926592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</a:p>
        </p:txBody>
      </p:sp>
      <p:cxnSp>
        <p:nvCxnSpPr>
          <p:cNvPr id="5" name="Straight Arrow Connector 4"/>
          <p:cNvCxnSpPr>
            <a:endCxn id="3" idx="1"/>
          </p:cNvCxnSpPr>
          <p:nvPr/>
        </p:nvCxnSpPr>
        <p:spPr>
          <a:xfrm>
            <a:off x="3621024" y="1926336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424928" y="1926336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21024" y="1520067"/>
                <a:ext cx="6678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024" y="1520067"/>
                <a:ext cx="66781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741920" y="1491352"/>
                <a:ext cx="6678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0" y="1491352"/>
                <a:ext cx="667812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008733" y="2884272"/>
                <a:ext cx="1967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733" y="2884272"/>
                <a:ext cx="196727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879339" y="3713936"/>
                <a:ext cx="20966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39" y="3713936"/>
                <a:ext cx="2096664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92583" y="4543600"/>
                <a:ext cx="4866269" cy="36933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frequency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impulse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response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system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83" y="4543600"/>
                <a:ext cx="4866269" cy="36933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25718" y="5476188"/>
                <a:ext cx="779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718" y="5476188"/>
                <a:ext cx="779381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008733" y="5465975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733" y="5465975"/>
                <a:ext cx="64633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655064" y="5660854"/>
            <a:ext cx="670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804282" y="5291522"/>
                <a:ext cx="372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282" y="5291522"/>
                <a:ext cx="3722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6997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response of system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59808" y="1463040"/>
            <a:ext cx="2865120" cy="926592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</a:p>
        </p:txBody>
      </p:sp>
      <p:cxnSp>
        <p:nvCxnSpPr>
          <p:cNvPr id="5" name="Straight Arrow Connector 4"/>
          <p:cNvCxnSpPr>
            <a:endCxn id="3" idx="1"/>
          </p:cNvCxnSpPr>
          <p:nvPr/>
        </p:nvCxnSpPr>
        <p:spPr>
          <a:xfrm>
            <a:off x="3621024" y="1926336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424928" y="1926336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21024" y="1520067"/>
                <a:ext cx="6678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024" y="1520067"/>
                <a:ext cx="66781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741920" y="1491352"/>
                <a:ext cx="6678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0" y="1491352"/>
                <a:ext cx="667812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158494" y="2936033"/>
                <a:ext cx="1863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94" y="2936033"/>
                <a:ext cx="186384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831016" y="2936033"/>
                <a:ext cx="1734193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016" y="2936033"/>
                <a:ext cx="1734193" cy="378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5386934" y="3120699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192221" y="3732086"/>
                <a:ext cx="1525418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21" y="3732086"/>
                <a:ext cx="1525418" cy="619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4832198" y="4059877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102144" y="3732086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144" y="3732086"/>
                <a:ext cx="3988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56326" y="3875211"/>
                <a:ext cx="18412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𝑗𝑤𝑋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326" y="3875211"/>
                <a:ext cx="184127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36286" y="3766871"/>
                <a:ext cx="224343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286" y="3766871"/>
                <a:ext cx="2243435" cy="6690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734175" y="4101418"/>
            <a:ext cx="8310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88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80301" y="1512643"/>
            <a:ext cx="3059459" cy="675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Ramp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83" y="1655459"/>
            <a:ext cx="2692633" cy="2120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9287404" y="772593"/>
            <a:ext cx="2537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معرفی چند سیگنال مهم: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3F64F3-F989-129B-03E1-BD4401133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781" y="2170725"/>
            <a:ext cx="3283563" cy="1090295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03538722-8935-0B60-FDB2-25F157B1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585EF-D240-811F-4F03-ED2107D21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257" y="3776288"/>
            <a:ext cx="3945840" cy="2959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33AE0-F771-D2AC-22B9-5C313BA83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531" y="4483344"/>
            <a:ext cx="46672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the output signal of the system with following impulse response and input signal.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023008" y="1573654"/>
                <a:ext cx="2608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008" y="1573654"/>
                <a:ext cx="260872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925299" y="2536778"/>
                <a:ext cx="21305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99" y="2536778"/>
                <a:ext cx="2130520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5299" y="3045437"/>
                <a:ext cx="1737079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99" y="3045437"/>
                <a:ext cx="1737079" cy="661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227559" y="1573654"/>
                <a:ext cx="2603918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559" y="1573654"/>
                <a:ext cx="2603918" cy="37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867717" y="3038800"/>
                <a:ext cx="1737079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717" y="3038800"/>
                <a:ext cx="1737079" cy="6612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009854" y="3766870"/>
                <a:ext cx="6463885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54" y="3766870"/>
                <a:ext cx="6463885" cy="708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31706" y="4725056"/>
                <a:ext cx="329468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706" y="4725056"/>
                <a:ext cx="3294684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3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3" grpId="0"/>
      <p:bldP spid="20" grpId="0"/>
      <p:bldP spid="21" grpId="0"/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the impulse response of following system.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662378" y="1251713"/>
                <a:ext cx="2353337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378" y="1251713"/>
                <a:ext cx="2353337" cy="619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925299" y="2366706"/>
                <a:ext cx="21305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99" y="2366706"/>
                <a:ext cx="2130520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5299" y="2902458"/>
                <a:ext cx="2744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99" y="2902458"/>
                <a:ext cx="2744982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925299" y="3480584"/>
                <a:ext cx="3650102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99" y="3480584"/>
                <a:ext cx="3650102" cy="661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05098" y="4141855"/>
                <a:ext cx="1763047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098" y="4141855"/>
                <a:ext cx="1763047" cy="6612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899331" y="4886401"/>
                <a:ext cx="1840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31" y="4886401"/>
                <a:ext cx="1840825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750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 a LTI system with impulse response h(t). Find system response to the input signal x(t).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933117" y="1395675"/>
                <a:ext cx="17350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17" y="1395675"/>
                <a:ext cx="1735027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925299" y="2366706"/>
                <a:ext cx="21305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99" y="2366706"/>
                <a:ext cx="2130520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5299" y="2902458"/>
                <a:ext cx="1750223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99" y="2902458"/>
                <a:ext cx="1750223" cy="661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99782" y="2797557"/>
                <a:ext cx="3269293" cy="871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82" y="2797557"/>
                <a:ext cx="3269293" cy="871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06257" y="3668629"/>
                <a:ext cx="4012637" cy="1148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257" y="3668629"/>
                <a:ext cx="4012637" cy="1148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806257" y="5758397"/>
                <a:ext cx="3382593" cy="871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257" y="5758397"/>
                <a:ext cx="3382593" cy="871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02863" y="1111088"/>
                <a:ext cx="2341923" cy="895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863" y="1111088"/>
                <a:ext cx="2341923" cy="895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439368" y="3908745"/>
                <a:ext cx="37589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368" y="3908745"/>
                <a:ext cx="37589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24688" y="4610326"/>
                <a:ext cx="4226926" cy="1148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688" y="4610326"/>
                <a:ext cx="4226926" cy="11480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978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84817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time filters: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59808" y="1463040"/>
            <a:ext cx="2865120" cy="926592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H(w)</a:t>
            </a: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3621024" y="1926336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24928" y="1926336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21024" y="1520067"/>
                <a:ext cx="6678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024" y="1520067"/>
                <a:ext cx="66781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41920" y="1491352"/>
                <a:ext cx="6678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0" y="1491352"/>
                <a:ext cx="667812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40463" y="3138610"/>
                <a:ext cx="1339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63" y="3138610"/>
                <a:ext cx="1339085" cy="369332"/>
              </a:xfrm>
              <a:prstGeom prst="rect">
                <a:avLst/>
              </a:prstGeom>
              <a:blipFill>
                <a:blip r:embed="rId4"/>
                <a:stretch>
                  <a:fillRect l="-363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4288836" y="3323276"/>
            <a:ext cx="950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407115" y="3138610"/>
                <a:ext cx="13153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115" y="3138610"/>
                <a:ext cx="131536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949440" y="3319092"/>
            <a:ext cx="950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127381" y="3134426"/>
                <a:ext cx="13153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381" y="3134426"/>
                <a:ext cx="1315360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2316299" y="401199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low pass filter (LPF):</a:t>
            </a: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716" y="4695384"/>
            <a:ext cx="2238375" cy="15525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115" y="4970497"/>
            <a:ext cx="2047875" cy="866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571108" y="5190946"/>
                <a:ext cx="3017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𝑐𝑢𝑡𝑡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𝑓𝑟𝑒𝑞𝑢𝑒𝑛𝑐𝑦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108" y="5190946"/>
                <a:ext cx="3017621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8827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84817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time filters: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243147" y="1656571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high pass filter (HPF):</a:t>
            </a: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193" y="2363072"/>
            <a:ext cx="1990725" cy="148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87" y="2517477"/>
            <a:ext cx="2066925" cy="1019175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2196922" y="4134271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band pass filter (BPF):</a:t>
            </a: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417" y="4724491"/>
            <a:ext cx="2200275" cy="15335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05" y="5057865"/>
            <a:ext cx="2324100" cy="866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476645" y="5504627"/>
                <a:ext cx="6885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45" y="5504627"/>
                <a:ext cx="6885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980764" y="4836623"/>
                <a:ext cx="3710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𝑙𝑜𝑤𝑒𝑟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𝑐𝑢𝑡𝑡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𝑓𝑟𝑒𝑞𝑢𝑒𝑛𝑐𝑦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764" y="4836623"/>
                <a:ext cx="3710118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996377" y="5491252"/>
                <a:ext cx="36988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𝑢𝑝𝑝𝑒𝑟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𝑐𝑢𝑡𝑡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𝑓𝑟𝑒𝑞𝑢𝑒𝑛𝑐𝑦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377" y="5491252"/>
                <a:ext cx="3698898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6181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32" y="952119"/>
            <a:ext cx="8534400" cy="1998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064" y="3111817"/>
            <a:ext cx="5467350" cy="1609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589" y="4882895"/>
            <a:ext cx="5457825" cy="150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69589" y="974467"/>
                <a:ext cx="742703" cy="3782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89" y="974467"/>
                <a:ext cx="742703" cy="378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868755" y="951053"/>
                <a:ext cx="864532" cy="3782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755" y="951053"/>
                <a:ext cx="864532" cy="3782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2394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32" y="952119"/>
            <a:ext cx="8534400" cy="1998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295" y="3121342"/>
            <a:ext cx="5276850" cy="1590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4882895"/>
            <a:ext cx="5276850" cy="181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700217" y="974467"/>
                <a:ext cx="742703" cy="3782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217" y="974467"/>
                <a:ext cx="742703" cy="378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820858" y="974467"/>
                <a:ext cx="864532" cy="3782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858" y="974467"/>
                <a:ext cx="864532" cy="3782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152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the coefficient of Furrier series for following signal.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33117" y="1395675"/>
                <a:ext cx="356828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17" y="1395675"/>
                <a:ext cx="3568285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36877" y="2345439"/>
                <a:ext cx="5232137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877" y="2345439"/>
                <a:ext cx="5232137" cy="661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24428" y="2268654"/>
                <a:ext cx="215507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428" y="2268654"/>
                <a:ext cx="2155077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36877" y="3268454"/>
                <a:ext cx="3961277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877" y="3268454"/>
                <a:ext cx="3961277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10000" y="3983137"/>
                <a:ext cx="396800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00" y="3983137"/>
                <a:ext cx="3968009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6742176" y="3853297"/>
            <a:ext cx="1292352" cy="259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253334" y="3735724"/>
                <a:ext cx="25487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𝐿𝐶𝑀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334" y="3735724"/>
                <a:ext cx="2548778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30727" y="4112976"/>
                <a:ext cx="2548778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727" y="4112976"/>
                <a:ext cx="2548778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36877" y="4827659"/>
                <a:ext cx="5698611" cy="938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877" y="4827659"/>
                <a:ext cx="5698611" cy="9382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73943" y="5683214"/>
                <a:ext cx="9139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943" y="5683214"/>
                <a:ext cx="913968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803291" y="5562412"/>
                <a:ext cx="913968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291" y="5562412"/>
                <a:ext cx="913968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990836" y="5562412"/>
                <a:ext cx="103579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36" y="5562412"/>
                <a:ext cx="1035796" cy="6109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311356" y="5590300"/>
                <a:ext cx="1642501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56" y="5590300"/>
                <a:ext cx="1642501" cy="6612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235488" y="5537244"/>
                <a:ext cx="1764329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488" y="5537244"/>
                <a:ext cx="1764329" cy="6612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5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12" grpId="0"/>
      <p:bldP spid="5" grpId="0" animBg="1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series representation of y(t)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45852" y="1125842"/>
                <a:ext cx="2488053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52" y="1125842"/>
                <a:ext cx="2488053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53874" y="2136900"/>
                <a:ext cx="21176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74" y="2136900"/>
                <a:ext cx="211769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45852" y="3994474"/>
                <a:ext cx="5837624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52" y="3994474"/>
                <a:ext cx="5837624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993778" y="5917544"/>
                <a:ext cx="1795363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78" y="5917544"/>
                <a:ext cx="1795363" cy="661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312863" y="1256912"/>
                <a:ext cx="18452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863" y="1256912"/>
                <a:ext cx="1845249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953874" y="2769587"/>
                <a:ext cx="28450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74" y="2769587"/>
                <a:ext cx="284501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312863" y="2677973"/>
                <a:ext cx="2488053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863" y="2677973"/>
                <a:ext cx="2488053" cy="6182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945852" y="3268453"/>
                <a:ext cx="4240200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𝑗𝑤𝐻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52" y="3268453"/>
                <a:ext cx="4240200" cy="661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93778" y="4873086"/>
                <a:ext cx="4455194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78" y="4873086"/>
                <a:ext cx="4455194" cy="7645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98884" y="5917543"/>
                <a:ext cx="2049664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884" y="5917543"/>
                <a:ext cx="2049664" cy="661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28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22" grpId="0"/>
      <p:bldP spid="23" grpId="0"/>
      <p:bldP spid="24" grpId="0"/>
      <p:bldP spid="4" grpId="0"/>
      <p:bldP spid="2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transform of x(t).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430002" y="4173488"/>
                <a:ext cx="2000868" cy="710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002" y="4173488"/>
                <a:ext cx="2000868" cy="7100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121405" y="4197853"/>
                <a:ext cx="2966389" cy="668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5" y="4197853"/>
                <a:ext cx="2966389" cy="668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972" y="330841"/>
            <a:ext cx="2515527" cy="1706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686" y="2162173"/>
            <a:ext cx="2293455" cy="151202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682343" y="2821578"/>
            <a:ext cx="125403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972" y="2162173"/>
            <a:ext cx="2515527" cy="1581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324620" y="5074392"/>
                <a:ext cx="2464521" cy="616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𝑇𝑠𝑖𝑛𝑐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𝑇𝑤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620" y="5074392"/>
                <a:ext cx="2464521" cy="6167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216711" y="5074392"/>
                <a:ext cx="2004588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711" y="5074392"/>
                <a:ext cx="2004588" cy="5648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325390" y="5955595"/>
                <a:ext cx="3299045" cy="765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𝑠𝑖𝑛𝑐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390" y="5955595"/>
                <a:ext cx="3299045" cy="765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3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12" grpId="0" animBg="1"/>
      <p:bldP spid="14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8627004" y="757037"/>
            <a:ext cx="331212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معرفی چند سیگنال گسسته مهم: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42EF5-8783-7811-F8A2-FE34DE1C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28" y="1850368"/>
            <a:ext cx="4029075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FE64B-3A5A-D3BF-4942-7994138B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7" y="2374243"/>
            <a:ext cx="3124200" cy="1047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F96CF6-2DCE-F9C8-ED08-03F05DB5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027" y="4522787"/>
            <a:ext cx="3952875" cy="218122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9782D3-969E-55D4-D95C-B41DB14BCAAD}"/>
              </a:ext>
            </a:extLst>
          </p:cNvPr>
          <p:cNvSpPr txBox="1">
            <a:spLocks/>
          </p:cNvSpPr>
          <p:nvPr/>
        </p:nvSpPr>
        <p:spPr>
          <a:xfrm>
            <a:off x="4698714" y="1535196"/>
            <a:ext cx="6823011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time step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B4AF94-8964-601C-9063-607BD8CAB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10" y="5260848"/>
            <a:ext cx="3381375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3D6EAA-5EFC-8511-E906-0C194AEF4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615" y="2692440"/>
            <a:ext cx="2990850" cy="305752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5C233BC-F025-7A53-395D-BD964485E06D}"/>
              </a:ext>
            </a:extLst>
          </p:cNvPr>
          <p:cNvSpPr txBox="1">
            <a:spLocks/>
          </p:cNvSpPr>
          <p:nvPr/>
        </p:nvSpPr>
        <p:spPr>
          <a:xfrm>
            <a:off x="4698714" y="4369772"/>
            <a:ext cx="3490085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delta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73057EE2-5BE4-689D-D64C-1522FC51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 a LTI system with impulse frequency response H(w) and y(t) is the system response to the input signal x(t). Find x(t)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30885" y="2506451"/>
                <a:ext cx="1617943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5" y="2506451"/>
                <a:ext cx="1617943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30885" y="1414067"/>
                <a:ext cx="1757404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5" y="1414067"/>
                <a:ext cx="1757404" cy="661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733790" y="1594779"/>
                <a:ext cx="29704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90" y="1594779"/>
                <a:ext cx="2970429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733790" y="2474814"/>
                <a:ext cx="4679614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90" y="2474814"/>
                <a:ext cx="4679614" cy="661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730885" y="3606658"/>
                <a:ext cx="3941144" cy="678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5" y="3606658"/>
                <a:ext cx="3941144" cy="678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30885" y="4706865"/>
                <a:ext cx="1831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5" y="4706865"/>
                <a:ext cx="1831014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7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 a LTI system with following differential equation. Find impulse response of the system and then, find system response to x(t).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30885" y="2321593"/>
                <a:ext cx="39283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𝑗𝑤𝐻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5" y="2321593"/>
                <a:ext cx="392838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30885" y="1414067"/>
                <a:ext cx="359412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5" y="1414067"/>
                <a:ext cx="3594125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30883" y="2782286"/>
                <a:ext cx="6544805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3" y="2782286"/>
                <a:ext cx="6544805" cy="661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88645" y="3612527"/>
                <a:ext cx="2968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645" y="3612527"/>
                <a:ext cx="29688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347660" y="1629473"/>
                <a:ext cx="19280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60" y="1629473"/>
                <a:ext cx="1928028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730883" y="4150188"/>
                <a:ext cx="379783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𝑑𝑤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3" y="4150188"/>
                <a:ext cx="3797835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730882" y="4881934"/>
                <a:ext cx="8711167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2" y="4881934"/>
                <a:ext cx="8711167" cy="661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88645" y="5561932"/>
                <a:ext cx="116410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645" y="5561932"/>
                <a:ext cx="1164100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371600" y="5555046"/>
                <a:ext cx="95250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600" y="5555046"/>
                <a:ext cx="952504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753832" y="5568762"/>
                <a:ext cx="116410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832" y="5568762"/>
                <a:ext cx="1164100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359170" y="5689564"/>
                <a:ext cx="952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70" y="5689564"/>
                <a:ext cx="95250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14105" y="6172868"/>
                <a:ext cx="642938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105" y="6172868"/>
                <a:ext cx="6429389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46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13" grpId="0"/>
      <p:bldP spid="20" grpId="0"/>
      <p:bldP spid="21" grpId="0"/>
      <p:bldP spid="3" grpId="0"/>
      <p:bldP spid="22" grpId="0"/>
      <p:bldP spid="23" grpId="0"/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the differential equation of LTI system with following frequency impulse response.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30885" y="2321593"/>
                <a:ext cx="3277757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5" y="2321593"/>
                <a:ext cx="3277757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246968" y="1418059"/>
                <a:ext cx="2453428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68" y="1418059"/>
                <a:ext cx="2453428" cy="661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730884" y="3232950"/>
                <a:ext cx="54014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𝑗𝑤𝑌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𝑗𝑤𝑋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4" y="3232950"/>
                <a:ext cx="5401414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730884" y="4144307"/>
                <a:ext cx="4409862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84" y="4144307"/>
                <a:ext cx="4409862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76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693" y="1417321"/>
            <a:ext cx="8915399" cy="97231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6026" y="2681226"/>
            <a:ext cx="8735632" cy="1642580"/>
          </a:xfrm>
        </p:spPr>
        <p:txBody>
          <a:bodyPr vert="horz" lIns="91440" tIns="45720" rIns="91440" bIns="45720" rtlCol="0" anchor="b">
            <a:normAutofit fontScale="47500" lnSpcReduction="20000"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FREQUENCY DOMAIN ANALYSIS OF (LTI) SYSTEM – THE DISCRETE TIME FOURIER TRANSFORMER</a:t>
            </a:r>
          </a:p>
        </p:txBody>
      </p:sp>
    </p:spTree>
    <p:extLst>
      <p:ext uri="{BB962C8B-B14F-4D97-AF65-F5344CB8AC3E}">
        <p14:creationId xmlns:p14="http://schemas.microsoft.com/office/powerpoint/2010/main" val="3438227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function of discrete time LTI systems: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59808" y="1463040"/>
            <a:ext cx="2865120" cy="926592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h[n]</a:t>
            </a: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3621024" y="1926336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24928" y="1926336"/>
            <a:ext cx="93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77194" y="1491352"/>
                <a:ext cx="1224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194" y="1491352"/>
                <a:ext cx="122411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741920" y="1491352"/>
                <a:ext cx="679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20" y="1491352"/>
                <a:ext cx="679930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837229" y="2747702"/>
                <a:ext cx="7210307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29" y="2747702"/>
                <a:ext cx="7210307" cy="862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63504" y="3634720"/>
                <a:ext cx="3630609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04" y="3634720"/>
                <a:ext cx="3630609" cy="862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37229" y="4792960"/>
                <a:ext cx="181389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29" y="4792960"/>
                <a:ext cx="1813895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834972" y="4792960"/>
                <a:ext cx="2408352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72" y="4792960"/>
                <a:ext cx="2408352" cy="76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5447212" y="5069549"/>
            <a:ext cx="884791" cy="21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002633" y="6026723"/>
                <a:ext cx="1773947" cy="493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633" y="6026723"/>
                <a:ext cx="1773947" cy="4938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8690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Furrier series of periodic discrete signal: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29228" y="1656335"/>
                <a:ext cx="2520755" cy="765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28" y="1656335"/>
                <a:ext cx="2520755" cy="765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29227" y="3075998"/>
                <a:ext cx="2591799" cy="8714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27" y="3075998"/>
                <a:ext cx="2591799" cy="871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6057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series representation of x[n].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68416" y="1293252"/>
                <a:ext cx="186474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416" y="1293252"/>
                <a:ext cx="1864741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05079" y="1995604"/>
                <a:ext cx="21628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𝑐𝑜𝑛𝑑𝑖𝑡𝑖𝑜𝑛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79" y="1995604"/>
                <a:ext cx="2162836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335058" y="1896923"/>
                <a:ext cx="1307602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058" y="1896923"/>
                <a:ext cx="1307602" cy="566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55001" y="1962796"/>
                <a:ext cx="10831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001" y="1962796"/>
                <a:ext cx="10831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40313" y="2872842"/>
                <a:ext cx="5852692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𝑗𝑚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313" y="2872842"/>
                <a:ext cx="5852692" cy="6612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0313" y="3594210"/>
                <a:ext cx="1063496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313" y="3594210"/>
                <a:ext cx="1063496" cy="6612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37290" y="3594210"/>
                <a:ext cx="1396921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290" y="3594210"/>
                <a:ext cx="1396921" cy="661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9882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series representation of following signal.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05" y="1120349"/>
            <a:ext cx="5067300" cy="1581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807909" y="2790924"/>
                <a:ext cx="2873479" cy="921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9" y="2790924"/>
                <a:ext cx="2873479" cy="9214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983722" y="3032848"/>
                <a:ext cx="13991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722" y="3032848"/>
                <a:ext cx="1399166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807909" y="3712330"/>
                <a:ext cx="5279522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9" y="3712330"/>
                <a:ext cx="5279522" cy="871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807908" y="4633736"/>
                <a:ext cx="3553537" cy="906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p>
                      <m:f>
                        <m:f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8" y="4633736"/>
                <a:ext cx="3553537" cy="906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805818" y="5659217"/>
                <a:ext cx="3289042" cy="906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18" y="5659217"/>
                <a:ext cx="3289042" cy="906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0501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series representation of following signal.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05" y="1120349"/>
            <a:ext cx="5067300" cy="1581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812957" y="3072771"/>
                <a:ext cx="3289042" cy="906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57" y="3072771"/>
                <a:ext cx="3289042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27757" y="3067000"/>
                <a:ext cx="4325415" cy="9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757" y="3067000"/>
                <a:ext cx="4325415" cy="912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12957" y="4350445"/>
                <a:ext cx="4930902" cy="1376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57" y="4350445"/>
                <a:ext cx="4930902" cy="1376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00186" y="5913903"/>
                <a:ext cx="3637983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186" y="5913903"/>
                <a:ext cx="3637983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5952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time Furrier transformer (DTFT):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29228" y="1656335"/>
                <a:ext cx="2975173" cy="9561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28" y="1656335"/>
                <a:ext cx="2975173" cy="956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812899" y="3027230"/>
                <a:ext cx="2607830" cy="8622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899" y="3027230"/>
                <a:ext cx="2607830" cy="862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237919" y="5471726"/>
                <a:ext cx="1796261" cy="6109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19" y="5471726"/>
                <a:ext cx="179626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279904" y="4426674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Furrier series coefficient: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1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7224826" y="543865"/>
            <a:ext cx="477085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معرفی چند سیگنال گسسته مهم </a:t>
            </a:r>
            <a:r>
              <a:rPr lang="en-US" sz="2400" dirty="0">
                <a:cs typeface="B Nazanin" panose="00000400000000000000" pitchFamily="2" charset="-78"/>
              </a:rPr>
              <a:t>(MATLAB)</a:t>
            </a:r>
            <a:r>
              <a:rPr lang="fa-IR" sz="2400" dirty="0"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C9782D3-969E-55D4-D95C-B41DB14BCAAD}"/>
              </a:ext>
            </a:extLst>
          </p:cNvPr>
          <p:cNvSpPr txBox="1">
            <a:spLocks/>
          </p:cNvSpPr>
          <p:nvPr/>
        </p:nvSpPr>
        <p:spPr>
          <a:xfrm>
            <a:off x="4698714" y="1535196"/>
            <a:ext cx="6823011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time step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5C233BC-F025-7A53-395D-BD964485E06D}"/>
              </a:ext>
            </a:extLst>
          </p:cNvPr>
          <p:cNvSpPr txBox="1">
            <a:spLocks/>
          </p:cNvSpPr>
          <p:nvPr/>
        </p:nvSpPr>
        <p:spPr>
          <a:xfrm>
            <a:off x="4698714" y="4369772"/>
            <a:ext cx="3490085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delta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73057EE2-5BE4-689D-D64C-1522FC51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94234-1B56-B614-8552-ABF004DE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506" y="1535196"/>
            <a:ext cx="3312125" cy="2484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80F7DE-3BC1-3E30-AA13-2694CB710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51" y="976854"/>
            <a:ext cx="2148794" cy="2914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80B3F4-A21B-9D8C-6CA0-DBC913298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073" y="4110755"/>
            <a:ext cx="3662993" cy="27472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7F1E19-9863-78A8-04C2-C02D43D73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296" y="4061278"/>
            <a:ext cx="2057103" cy="272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CTFT vs DTFT (periodicity):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15340" y="1263889"/>
                <a:ext cx="2715295" cy="9165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340" y="1263889"/>
                <a:ext cx="2715295" cy="9165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541531" y="1353016"/>
                <a:ext cx="2607830" cy="8622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531" y="1353016"/>
                <a:ext cx="2607830" cy="862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36984" y="2513437"/>
                <a:ext cx="3756413" cy="9165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984" y="2513437"/>
                <a:ext cx="3756413" cy="916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28634" y="2532810"/>
                <a:ext cx="3633623" cy="8622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634" y="2532810"/>
                <a:ext cx="3633623" cy="862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79964" y="3762985"/>
                <a:ext cx="2142894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964" y="3762985"/>
                <a:ext cx="214289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wn Arrow 1"/>
          <p:cNvSpPr/>
          <p:nvPr/>
        </p:nvSpPr>
        <p:spPr>
          <a:xfrm>
            <a:off x="4099026" y="4302207"/>
            <a:ext cx="269357" cy="46486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73010" y="4936962"/>
                <a:ext cx="1321387" cy="3782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010" y="4936962"/>
                <a:ext cx="1321387" cy="378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/>
          <p:cNvSpPr/>
          <p:nvPr/>
        </p:nvSpPr>
        <p:spPr>
          <a:xfrm>
            <a:off x="4099024" y="5485097"/>
            <a:ext cx="269357" cy="46486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340637" y="6119852"/>
                <a:ext cx="17861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𝑝𝑒𝑟𝑖𝑜𝑑𝑖𝑐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637" y="6119852"/>
                <a:ext cx="178613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870252" y="3702645"/>
                <a:ext cx="2142894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252" y="3702645"/>
                <a:ext cx="2142894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>
            <a:off x="8807020" y="4251826"/>
            <a:ext cx="269357" cy="46486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81004" y="4889792"/>
                <a:ext cx="1349152" cy="3782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004" y="4889792"/>
                <a:ext cx="1349152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19"/>
          <p:cNvSpPr/>
          <p:nvPr/>
        </p:nvSpPr>
        <p:spPr>
          <a:xfrm>
            <a:off x="8807020" y="5441138"/>
            <a:ext cx="269357" cy="46486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827771" y="6085852"/>
                <a:ext cx="2227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𝑝𝑒𝑟𝑖𝑜𝑑𝑖𝑐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771" y="6085852"/>
                <a:ext cx="2227854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626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CTFT vs DTFT: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264168" y="1104659"/>
                <a:ext cx="2979021" cy="9165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168" y="1104659"/>
                <a:ext cx="2979021" cy="9165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132382" y="806374"/>
                <a:ext cx="2925096" cy="12283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382" y="806374"/>
                <a:ext cx="2925096" cy="1228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548975" y="3193152"/>
                <a:ext cx="2199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𝑙𝑖𝑚𝑖𝑡𝑠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𝑖𝑛𝑡𝑒𝑔𝑟𝑎𝑙𝑠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75" y="3193152"/>
                <a:ext cx="219983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134107" y="3842524"/>
                <a:ext cx="1766317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107" y="3842524"/>
                <a:ext cx="1766317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7741524" y="1827640"/>
            <a:ext cx="1646823" cy="136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</p:cNvCxnSpPr>
          <p:nvPr/>
        </p:nvCxnSpPr>
        <p:spPr>
          <a:xfrm>
            <a:off x="5753679" y="2021192"/>
            <a:ext cx="1674277" cy="1171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966122" y="3842524"/>
                <a:ext cx="1495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122" y="3842524"/>
                <a:ext cx="14954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309246" y="3842524"/>
                <a:ext cx="1495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46" y="3842524"/>
                <a:ext cx="14954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570014" y="3842524"/>
                <a:ext cx="1636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014" y="3842524"/>
                <a:ext cx="16366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972390" y="3835948"/>
                <a:ext cx="1636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390" y="3835948"/>
                <a:ext cx="16366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374350" y="3829372"/>
                <a:ext cx="639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350" y="3829372"/>
                <a:ext cx="6391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082586" y="5177548"/>
                <a:ext cx="1869358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86" y="5177548"/>
                <a:ext cx="1869358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966122" y="5141348"/>
                <a:ext cx="1592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122" y="5141348"/>
                <a:ext cx="1592424" cy="369332"/>
              </a:xfrm>
              <a:prstGeom prst="rect">
                <a:avLst/>
              </a:prstGeom>
              <a:blipFill>
                <a:blip r:embed="rId1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309246" y="5141348"/>
                <a:ext cx="1495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46" y="5141348"/>
                <a:ext cx="149547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570014" y="5141348"/>
                <a:ext cx="1508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014" y="5141348"/>
                <a:ext cx="150842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908062" y="5121140"/>
                <a:ext cx="1636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062" y="5121140"/>
                <a:ext cx="163666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1374350" y="5128196"/>
                <a:ext cx="639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350" y="5128196"/>
                <a:ext cx="63914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361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CTFT vs DTFT: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264168" y="1104659"/>
                <a:ext cx="2979021" cy="9165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168" y="1104659"/>
                <a:ext cx="2979021" cy="9165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132382" y="806374"/>
                <a:ext cx="2925096" cy="12283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382" y="806374"/>
                <a:ext cx="2925096" cy="1228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930" y="2650045"/>
            <a:ext cx="76485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099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transform of x[n].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80277" y="1306686"/>
                <a:ext cx="294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277" y="1306686"/>
                <a:ext cx="29458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73141" y="1947258"/>
                <a:ext cx="5770234" cy="862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41" y="1947258"/>
                <a:ext cx="5770234" cy="862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73141" y="3080978"/>
                <a:ext cx="2069284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41" y="3080978"/>
                <a:ext cx="2069284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238531" y="3089955"/>
                <a:ext cx="3008837" cy="862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31" y="3089955"/>
                <a:ext cx="3008837" cy="862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573141" y="4223675"/>
                <a:ext cx="2050113" cy="6148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41" y="4223675"/>
                <a:ext cx="2050113" cy="6148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0273" y="711501"/>
            <a:ext cx="3219450" cy="2200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0273" y="3805237"/>
            <a:ext cx="3095625" cy="2295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761948" y="2911776"/>
                <a:ext cx="8122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948" y="2911776"/>
                <a:ext cx="8122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823861" y="6100762"/>
                <a:ext cx="8122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861" y="6100762"/>
                <a:ext cx="8122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7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7" grpId="0" animBg="1"/>
      <p:bldP spid="13" grpId="0"/>
      <p:bldP spid="1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transform of x[n].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80277" y="1306686"/>
                <a:ext cx="1341200" cy="386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277" y="1306686"/>
                <a:ext cx="1341200" cy="386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73141" y="1947258"/>
                <a:ext cx="5877057" cy="870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41" y="1947258"/>
                <a:ext cx="5877057" cy="870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112982" y="1323806"/>
                <a:ext cx="958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982" y="1323806"/>
                <a:ext cx="9583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12687" y="2962947"/>
                <a:ext cx="7574189" cy="862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687" y="2962947"/>
                <a:ext cx="7574189" cy="862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73141" y="5064792"/>
                <a:ext cx="3775649" cy="614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41" y="5064792"/>
                <a:ext cx="3775649" cy="6148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73141" y="3970365"/>
                <a:ext cx="4460645" cy="862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Ω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41" y="3970365"/>
                <a:ext cx="4460645" cy="862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587407" y="5911587"/>
                <a:ext cx="2924262" cy="6873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407" y="5911587"/>
                <a:ext cx="2924262" cy="6873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1520" y="604334"/>
            <a:ext cx="2943225" cy="19907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1520" y="4112194"/>
            <a:ext cx="3267075" cy="1619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824549" y="148428"/>
                <a:ext cx="8122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549" y="148428"/>
                <a:ext cx="81227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073368" y="2640000"/>
                <a:ext cx="67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368" y="2640000"/>
                <a:ext cx="676532" cy="369332"/>
              </a:xfrm>
              <a:prstGeom prst="rect">
                <a:avLst/>
              </a:prstGeom>
              <a:blipFill>
                <a:blip r:embed="rId1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118960" y="5836816"/>
                <a:ext cx="752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960" y="5836816"/>
                <a:ext cx="75219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3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5" grpId="0"/>
      <p:bldP spid="17" grpId="0" animBg="1"/>
      <p:bldP spid="20" grpId="0"/>
      <p:bldP spid="22" grpId="0"/>
      <p:bldP spid="1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transform of x[n].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73141" y="2059784"/>
                <a:ext cx="4201728" cy="90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41" y="2059784"/>
                <a:ext cx="4201728" cy="9040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59349" y="3019603"/>
                <a:ext cx="7238135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349" y="3019603"/>
                <a:ext cx="7238135" cy="871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24" y="946720"/>
            <a:ext cx="2667000" cy="105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89612" y="2327133"/>
                <a:ext cx="1411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612" y="2327133"/>
                <a:ext cx="141199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573141" y="3946849"/>
                <a:ext cx="3959481" cy="776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41" y="3946849"/>
                <a:ext cx="3959481" cy="7764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73141" y="4966460"/>
                <a:ext cx="2478114" cy="10138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141" y="4966460"/>
                <a:ext cx="2478114" cy="101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1479" y="808167"/>
            <a:ext cx="4667250" cy="1200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8154" y="4723280"/>
            <a:ext cx="45339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6" grpId="0"/>
      <p:bldP spid="1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series coefficient of x[n].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035925" y="3474056"/>
                <a:ext cx="311341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925" y="3474056"/>
                <a:ext cx="3113416" cy="862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04917" y="1289566"/>
                <a:ext cx="2562496" cy="895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17" y="1289566"/>
                <a:ext cx="2562496" cy="895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395" y="2361250"/>
            <a:ext cx="6267450" cy="87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79395" y="3738116"/>
                <a:ext cx="14889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395" y="3738116"/>
                <a:ext cx="1488933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79395" y="4608014"/>
                <a:ext cx="95660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395" y="4608014"/>
                <a:ext cx="956609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74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transform of x[n].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11235" y="2593877"/>
                <a:ext cx="354776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235" y="2593877"/>
                <a:ext cx="3547766" cy="862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04917" y="1289566"/>
                <a:ext cx="1526123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17" y="1289566"/>
                <a:ext cx="1526123" cy="3782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20741" y="2196791"/>
                <a:ext cx="78290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741" y="2196791"/>
                <a:ext cx="782907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803648" y="2385914"/>
            <a:ext cx="1788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43768" y="2035422"/>
                <a:ext cx="6152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768" y="2035422"/>
                <a:ext cx="6152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711313" y="2196790"/>
                <a:ext cx="1547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313" y="2196790"/>
                <a:ext cx="1547218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11235" y="3492895"/>
                <a:ext cx="5671104" cy="951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𝜋𝛿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235" y="3492895"/>
                <a:ext cx="5671104" cy="9513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577" y="4793988"/>
            <a:ext cx="5953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8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0" grpId="0"/>
      <p:bldP spid="11" grpId="0"/>
      <p:bldP spid="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transform of x[n].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11235" y="2712041"/>
                <a:ext cx="5272534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235" y="2712041"/>
                <a:ext cx="5272534" cy="862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04917" y="1289566"/>
                <a:ext cx="1873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17" y="1289566"/>
                <a:ext cx="1873590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11235" y="2025760"/>
                <a:ext cx="279320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235" y="2025760"/>
                <a:ext cx="2793201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0545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Furrier transform of periodic signal: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21607" y="1293252"/>
                <a:ext cx="2520754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607" y="1293252"/>
                <a:ext cx="2520754" cy="7655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9687" y="2364935"/>
                <a:ext cx="4516685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687" y="2364935"/>
                <a:ext cx="4516685" cy="8632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99686" y="3485477"/>
                <a:ext cx="3237168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686" y="3485477"/>
                <a:ext cx="3237168" cy="862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12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8627004" y="757037"/>
            <a:ext cx="331212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معرفی چند سیگنال گسسته مهم: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8CBCD-9661-9B26-A598-28E82FF1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97" y="1911032"/>
            <a:ext cx="2438400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A502A-8D69-3B4F-75B9-1B9EE657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70" y="2549207"/>
            <a:ext cx="6410325" cy="281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B18A6D-C4EF-B6D1-46A7-5C962F5BF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755" y="3308752"/>
            <a:ext cx="2295525" cy="3171825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5BECF6DF-6C12-626A-DB4B-8EFD6E6C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752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transform of x[n].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56021" y="1071686"/>
                <a:ext cx="2600968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021" y="1071686"/>
                <a:ext cx="2600968" cy="862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56021" y="3593823"/>
                <a:ext cx="3017493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021" y="3593823"/>
                <a:ext cx="3017493" cy="862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56021" y="2282062"/>
                <a:ext cx="1883400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𝑘𝑁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021" y="2282062"/>
                <a:ext cx="1883400" cy="862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5010912" y="2763866"/>
            <a:ext cx="1788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478139" y="2407706"/>
                <a:ext cx="96943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139" y="2407706"/>
                <a:ext cx="969432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82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discrete time Furrier transform (DTFT):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5724" y="1319949"/>
                <a:ext cx="1797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724" y="1319949"/>
                <a:ext cx="1797352" cy="369332"/>
              </a:xfrm>
              <a:prstGeom prst="rect">
                <a:avLst/>
              </a:prstGeom>
              <a:blipFill>
                <a:blip r:embed="rId2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468741" y="1333212"/>
                <a:ext cx="2026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41" y="1333212"/>
                <a:ext cx="2026517" cy="369332"/>
              </a:xfrm>
              <a:prstGeom prst="rect">
                <a:avLst/>
              </a:prstGeom>
              <a:blipFill>
                <a:blip r:embed="rId3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922867" y="1306686"/>
                <a:ext cx="752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867" y="1306686"/>
                <a:ext cx="7521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650536" y="1306686"/>
                <a:ext cx="676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536" y="1306686"/>
                <a:ext cx="676532" cy="369332"/>
              </a:xfrm>
              <a:prstGeom prst="rect">
                <a:avLst/>
              </a:prstGeom>
              <a:blipFill>
                <a:blip r:embed="rId5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-Right Arrow 3"/>
          <p:cNvSpPr/>
          <p:nvPr/>
        </p:nvSpPr>
        <p:spPr>
          <a:xfrm>
            <a:off x="9362839" y="1418200"/>
            <a:ext cx="499872" cy="1771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25522" y="1081694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522" y="1081694"/>
                <a:ext cx="3988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 txBox="1">
            <a:spLocks/>
          </p:cNvSpPr>
          <p:nvPr/>
        </p:nvSpPr>
        <p:spPr>
          <a:xfrm>
            <a:off x="1920059" y="2516410"/>
            <a:ext cx="1659942" cy="31393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Ø"/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dirty="0"/>
              <a:t>Periodicity 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296836" y="3052252"/>
                <a:ext cx="2198422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836" y="3052252"/>
                <a:ext cx="21984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1920059" y="4123936"/>
            <a:ext cx="1430200" cy="31393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Ø"/>
              <a:defRPr b="0" i="1">
                <a:latin typeface="Cambria Math" panose="02040503050406030204" pitchFamily="18" charset="0"/>
              </a:defRPr>
            </a:lvl1pPr>
            <a:lvl2pPr lvl="1"/>
          </a:lstStyle>
          <a:p>
            <a:r>
              <a:rPr lang="en-US" dirty="0"/>
              <a:t>Linearity: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20035" y="519562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605790" y="4826288"/>
                <a:ext cx="838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90" y="4826288"/>
                <a:ext cx="838435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333459" y="4826288"/>
                <a:ext cx="8206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59" y="4826288"/>
                <a:ext cx="820609" cy="369332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-Right Arrow 20"/>
          <p:cNvSpPr/>
          <p:nvPr/>
        </p:nvSpPr>
        <p:spPr>
          <a:xfrm>
            <a:off x="4045762" y="4937802"/>
            <a:ext cx="499872" cy="1771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108445" y="4601296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445" y="4601296"/>
                <a:ext cx="3988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605790" y="5528640"/>
                <a:ext cx="838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790" y="5528640"/>
                <a:ext cx="838435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333459" y="5528640"/>
                <a:ext cx="8206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59" y="5528640"/>
                <a:ext cx="820609" cy="369332"/>
              </a:xfrm>
              <a:prstGeom prst="rect">
                <a:avLst/>
              </a:prstGeom>
              <a:blipFill>
                <a:blip r:embed="rId1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-Right Arrow 24"/>
          <p:cNvSpPr/>
          <p:nvPr/>
        </p:nvSpPr>
        <p:spPr>
          <a:xfrm>
            <a:off x="4045762" y="5640154"/>
            <a:ext cx="499872" cy="1771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108445" y="5303648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445" y="5303648"/>
                <a:ext cx="3988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6044669" y="515930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72248" y="5149444"/>
                <a:ext cx="1967783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248" y="5149444"/>
                <a:ext cx="1967783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024727" y="5114968"/>
                <a:ext cx="1937197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727" y="5114968"/>
                <a:ext cx="1937197" cy="369332"/>
              </a:xfrm>
              <a:prstGeom prst="rect">
                <a:avLst/>
              </a:prstGeom>
              <a:blipFill>
                <a:blip r:embed="rId15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eft-Right Arrow 29"/>
          <p:cNvSpPr/>
          <p:nvPr/>
        </p:nvSpPr>
        <p:spPr>
          <a:xfrm>
            <a:off x="8996811" y="5270822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059494" y="4934316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94" y="4934316"/>
                <a:ext cx="3988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4518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discrete time Furrier transform (DTFT):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467524" y="2017891"/>
                <a:ext cx="1813958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524" y="2017891"/>
                <a:ext cx="181395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2620035" y="2913282"/>
            <a:ext cx="4294574" cy="31393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Ø"/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dirty="0"/>
              <a:t>Shifting in time and frequency domain: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30" name="Left-Right Arrow 29"/>
          <p:cNvSpPr/>
          <p:nvPr/>
        </p:nvSpPr>
        <p:spPr>
          <a:xfrm>
            <a:off x="6044669" y="3813034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107352" y="3476528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352" y="3476528"/>
                <a:ext cx="3988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271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𝑐𝑜𝑛𝑗𝑢𝑔𝑎𝑡𝑒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2713500" cy="369332"/>
              </a:xfrm>
              <a:prstGeom prst="rect">
                <a:avLst/>
              </a:prstGeom>
              <a:blipFill>
                <a:blip r:embed="rId4"/>
                <a:stretch>
                  <a:fillRect l="-1573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435102" y="3685119"/>
                <a:ext cx="1179810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102" y="3685119"/>
                <a:ext cx="1179810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024727" y="3661194"/>
                <a:ext cx="1350947" cy="37824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Ω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727" y="3661194"/>
                <a:ext cx="1350947" cy="378245"/>
              </a:xfrm>
              <a:prstGeom prst="rect">
                <a:avLst/>
              </a:prstGeom>
              <a:blipFill>
                <a:blip r:embed="rId6"/>
                <a:stretch>
                  <a:fillRect t="-8065" r="-3153" b="-241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-Right Arrow 34"/>
          <p:cNvSpPr/>
          <p:nvPr/>
        </p:nvSpPr>
        <p:spPr>
          <a:xfrm>
            <a:off x="6050177" y="5102557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112860" y="4766051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860" y="4766051"/>
                <a:ext cx="3988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440610" y="4974642"/>
                <a:ext cx="1210651" cy="37856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610" y="4974642"/>
                <a:ext cx="1210651" cy="378565"/>
              </a:xfrm>
              <a:prstGeom prst="rect">
                <a:avLst/>
              </a:prstGeom>
              <a:blipFill>
                <a:blip r:embed="rId8"/>
                <a:stretch>
                  <a:fillRect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030235" y="4950717"/>
                <a:ext cx="1280286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235" y="4950717"/>
                <a:ext cx="1280286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2831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discrete time Furrier transform (DTFT):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Left-Right Arrow 29"/>
          <p:cNvSpPr/>
          <p:nvPr/>
        </p:nvSpPr>
        <p:spPr>
          <a:xfrm>
            <a:off x="5979516" y="2130351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042199" y="1793845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199" y="1793845"/>
                <a:ext cx="39889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3846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𝐷𝑖𝑓𝑓𝑒𝑟𝑒𝑛𝑐𝑖𝑛𝑔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𝑎𝑐𝑐𝑢𝑚𝑎𝑙𝑎𝑡𝑖𝑜𝑛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3846759" cy="369332"/>
              </a:xfrm>
              <a:prstGeom prst="rect">
                <a:avLst/>
              </a:prstGeom>
              <a:blipFill>
                <a:blip r:embed="rId3"/>
                <a:stretch>
                  <a:fillRect l="-1109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199217" y="1978511"/>
                <a:ext cx="1521057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217" y="1978511"/>
                <a:ext cx="1521057" cy="369332"/>
              </a:xfrm>
              <a:prstGeom prst="rect">
                <a:avLst/>
              </a:prstGeom>
              <a:blipFill>
                <a:blip r:embed="rId4"/>
                <a:stretch>
                  <a:fillRect t="-11667" r="-402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959574" y="1978511"/>
                <a:ext cx="1764522" cy="40498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74" y="1978511"/>
                <a:ext cx="1764522" cy="404983"/>
              </a:xfrm>
              <a:prstGeom prst="rect">
                <a:avLst/>
              </a:prstGeom>
              <a:blipFill>
                <a:blip r:embed="rId5"/>
                <a:stretch>
                  <a:fillRect t="-6061" r="-2076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-Right Arrow 13"/>
          <p:cNvSpPr/>
          <p:nvPr/>
        </p:nvSpPr>
        <p:spPr>
          <a:xfrm>
            <a:off x="5979516" y="3338608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042199" y="3002102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199" y="3002102"/>
                <a:ext cx="3988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329040" y="2927901"/>
                <a:ext cx="1322221" cy="84850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040" y="2927901"/>
                <a:ext cx="1322221" cy="8485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959574" y="2940322"/>
                <a:ext cx="3730701" cy="8622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74" y="2940322"/>
                <a:ext cx="3730701" cy="862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1258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discrete time Furrier transform (DTFT):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476419" y="2986434"/>
            <a:ext cx="4402615" cy="31393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Ø"/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dirty="0"/>
              <a:t>Time Expansion (for positive integer k):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30" name="Left-Right Arrow 29"/>
          <p:cNvSpPr/>
          <p:nvPr/>
        </p:nvSpPr>
        <p:spPr>
          <a:xfrm>
            <a:off x="4274990" y="2081986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337673" y="1745480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673" y="1745480"/>
                <a:ext cx="39889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20297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reversing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2029723" cy="369332"/>
              </a:xfrm>
              <a:prstGeom prst="rect">
                <a:avLst/>
              </a:prstGeom>
              <a:blipFill>
                <a:blip r:embed="rId3"/>
                <a:stretch>
                  <a:fillRect l="-2102" t="-1639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835745" y="1925967"/>
                <a:ext cx="862480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45" y="1925967"/>
                <a:ext cx="86248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255048" y="1930146"/>
                <a:ext cx="861967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48" y="1930146"/>
                <a:ext cx="861967" cy="369332"/>
              </a:xfrm>
              <a:prstGeom prst="rect">
                <a:avLst/>
              </a:prstGeom>
              <a:blipFill>
                <a:blip r:embed="rId5"/>
                <a:stretch>
                  <a:fillRect t="-11667" r="-5674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813452" y="4067787"/>
                <a:ext cx="4316118" cy="97661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𝑚𝑢𝑙𝑡𝑖𝑝𝑙𝑒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452" y="4067787"/>
                <a:ext cx="4316118" cy="976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220" y="1140176"/>
            <a:ext cx="4723447" cy="537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37673" y="5756422"/>
                <a:ext cx="815480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673" y="5756422"/>
                <a:ext cx="815480" cy="369332"/>
              </a:xfrm>
              <a:prstGeom prst="rect">
                <a:avLst/>
              </a:prstGeom>
              <a:blipFill>
                <a:blip r:embed="rId8"/>
                <a:stretch>
                  <a:fillRect t="-9836" r="-6015" b="-229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630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7292" y="59761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discrete time Furrier transform (DTFT):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415459" y="2764508"/>
            <a:ext cx="2454070" cy="31393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Ø"/>
              <a:defRPr b="0" i="1">
                <a:latin typeface="Cambria Math" panose="02040503050406030204" pitchFamily="18" charset="0"/>
              </a:defRPr>
            </a:lvl1pPr>
          </a:lstStyle>
          <a:p>
            <a:r>
              <a:rPr lang="en-US" dirty="0" err="1"/>
              <a:t>Parseval`s</a:t>
            </a:r>
            <a:r>
              <a:rPr lang="en-US" dirty="0"/>
              <a:t> equation: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30" name="Left-Right Arrow 29"/>
          <p:cNvSpPr/>
          <p:nvPr/>
        </p:nvSpPr>
        <p:spPr>
          <a:xfrm>
            <a:off x="6274478" y="2188255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274478" y="1781338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478" y="1781338"/>
                <a:ext cx="39889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32752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Differentiation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frequency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3275256" cy="369332"/>
              </a:xfrm>
              <a:prstGeom prst="rect">
                <a:avLst/>
              </a:prstGeom>
              <a:blipFill>
                <a:blip r:embed="rId3"/>
                <a:stretch>
                  <a:fillRect l="-1304" t="-1639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542625" y="2032236"/>
                <a:ext cx="1418337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𝑗𝑛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25" y="2032236"/>
                <a:ext cx="141833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986885" y="1897195"/>
                <a:ext cx="1101327" cy="62555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885" y="1897195"/>
                <a:ext cx="1101327" cy="6255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760505" y="3352840"/>
                <a:ext cx="3426836" cy="8622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05" y="3352840"/>
                <a:ext cx="3426836" cy="862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10548" y="4482370"/>
                <a:ext cx="3063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convolution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property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4482370"/>
                <a:ext cx="3063659" cy="369332"/>
              </a:xfrm>
              <a:prstGeom prst="rect">
                <a:avLst/>
              </a:prstGeom>
              <a:blipFill>
                <a:blip r:embed="rId7"/>
                <a:stretch>
                  <a:fillRect l="-1394" t="-1639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-Right Arrow 11"/>
          <p:cNvSpPr/>
          <p:nvPr/>
        </p:nvSpPr>
        <p:spPr>
          <a:xfrm>
            <a:off x="6376070" y="5829361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76070" y="5422444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70" y="5422444"/>
                <a:ext cx="3988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44217" y="5673342"/>
                <a:ext cx="1310936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217" y="5673342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210624" y="5673342"/>
                <a:ext cx="1171859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624" y="5673342"/>
                <a:ext cx="1171859" cy="369332"/>
              </a:xfrm>
              <a:prstGeom prst="rect">
                <a:avLst/>
              </a:prstGeom>
              <a:blipFill>
                <a:blip r:embed="rId10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2247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7292" y="59761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discrete time Furrier transform (DTFT):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31214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𝑒𝑟𝑖𝑜𝑑𝑖𝑐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𝑐𝑜𝑛𝑣𝑜𝑙𝑢𝑡𝑖𝑜𝑛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3121432" cy="369332"/>
              </a:xfrm>
              <a:prstGeom prst="rect">
                <a:avLst/>
              </a:prstGeom>
              <a:blipFill>
                <a:blip r:embed="rId2"/>
                <a:stretch>
                  <a:fillRect l="-1367" t="-1639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-Right Arrow 11"/>
          <p:cNvSpPr/>
          <p:nvPr/>
        </p:nvSpPr>
        <p:spPr>
          <a:xfrm>
            <a:off x="6327302" y="2520660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7302" y="2113743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02" y="2113743"/>
                <a:ext cx="3988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95449" y="2364641"/>
                <a:ext cx="1310936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49" y="2364641"/>
                <a:ext cx="1310936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161856" y="2364641"/>
                <a:ext cx="900568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856" y="2364641"/>
                <a:ext cx="90056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04165" y="3037070"/>
                <a:ext cx="2578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𝑝𝑒𝑟𝑖𝑜𝑑𝑖𝑐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65" y="3037070"/>
                <a:ext cx="2578206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904165" y="3429318"/>
                <a:ext cx="2578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𝑝𝑒𝑟𝑖𝑜𝑑𝑖𝑐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65" y="3429318"/>
                <a:ext cx="2578206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904165" y="3821566"/>
                <a:ext cx="3225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𝑝𝑒𝑟𝑖𝑜𝑑𝑖𝑐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65" y="3821566"/>
                <a:ext cx="3225435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10548" y="4309329"/>
                <a:ext cx="331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𝑚𝑢𝑙𝑡𝑖𝑝𝑙𝑖𝑐𝑡𝑖𝑜𝑛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𝑝𝑟𝑜𝑝𝑒𝑟𝑡𝑦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4309329"/>
                <a:ext cx="3318473" cy="369332"/>
              </a:xfrm>
              <a:prstGeom prst="rect">
                <a:avLst/>
              </a:prstGeom>
              <a:blipFill>
                <a:blip r:embed="rId9"/>
                <a:stretch>
                  <a:fillRect l="-1287" t="-3333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-Right Arrow 19"/>
          <p:cNvSpPr/>
          <p:nvPr/>
        </p:nvSpPr>
        <p:spPr>
          <a:xfrm>
            <a:off x="6253426" y="5502184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253426" y="5095267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426" y="5095267"/>
                <a:ext cx="3988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521573" y="5346165"/>
                <a:ext cx="1096133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573" y="5346165"/>
                <a:ext cx="1096133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161856" y="5187004"/>
                <a:ext cx="2583400" cy="73937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856" y="5187004"/>
                <a:ext cx="2583400" cy="7393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3994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7292" y="59761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discrete time Furrier transform (DTFT):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45486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𝐷𝑎𝑢𝑙𝑖𝑡𝑦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𝑑𝑖𝑠𝑐𝑟𝑒𝑡𝑒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𝐹𝑢𝑟𝑟𝑖𝑒𝑟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𝑠𝑒𝑟𝑖𝑒𝑠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4548681" cy="369332"/>
              </a:xfrm>
              <a:prstGeom prst="rect">
                <a:avLst/>
              </a:prstGeom>
              <a:blipFill>
                <a:blip r:embed="rId2"/>
                <a:stretch>
                  <a:fillRect l="-938" t="-1639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-Right Arrow 11"/>
          <p:cNvSpPr/>
          <p:nvPr/>
        </p:nvSpPr>
        <p:spPr>
          <a:xfrm>
            <a:off x="6327302" y="2520660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7302" y="2113743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02" y="2113743"/>
                <a:ext cx="3988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95449" y="2364641"/>
                <a:ext cx="678327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49" y="2364641"/>
                <a:ext cx="678327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880700" y="2364641"/>
                <a:ext cx="663002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700" y="2364641"/>
                <a:ext cx="663002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04165" y="2380550"/>
                <a:ext cx="470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65" y="2380550"/>
                <a:ext cx="47032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904165" y="3205625"/>
                <a:ext cx="7657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𝑒𝑛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65" y="3205625"/>
                <a:ext cx="7657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-Right Arrow 23"/>
          <p:cNvSpPr/>
          <p:nvPr/>
        </p:nvSpPr>
        <p:spPr>
          <a:xfrm>
            <a:off x="6327302" y="3342829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327302" y="2935912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02" y="2935912"/>
                <a:ext cx="3988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595449" y="3186810"/>
                <a:ext cx="678327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49" y="3186810"/>
                <a:ext cx="678327" cy="369332"/>
              </a:xfrm>
              <a:prstGeom prst="rect">
                <a:avLst/>
              </a:prstGeom>
              <a:blipFill>
                <a:blip r:embed="rId9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880700" y="3037361"/>
                <a:ext cx="1060227" cy="6109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700" y="3037361"/>
                <a:ext cx="1060227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202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7292" y="59761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the Furrier series coefficient of following signal.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510548" y="1133454"/>
                <a:ext cx="3360086" cy="1376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133454"/>
                <a:ext cx="3360086" cy="1376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30" y="2510306"/>
            <a:ext cx="5067300" cy="1581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807905" y="2612455"/>
                <a:ext cx="3177665" cy="1376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905" y="2612455"/>
                <a:ext cx="3177665" cy="1376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-Right Arrow 30"/>
          <p:cNvSpPr/>
          <p:nvPr/>
        </p:nvSpPr>
        <p:spPr>
          <a:xfrm>
            <a:off x="7470531" y="3252180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7470531" y="2845263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531" y="2845263"/>
                <a:ext cx="3988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510548" y="4565502"/>
                <a:ext cx="3360086" cy="1376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4565502"/>
                <a:ext cx="3360086" cy="1376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-Right Arrow 34"/>
          <p:cNvSpPr/>
          <p:nvPr/>
        </p:nvSpPr>
        <p:spPr>
          <a:xfrm>
            <a:off x="7366385" y="5204396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366385" y="4797479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385" y="4797479"/>
                <a:ext cx="3988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4893" y="4452436"/>
            <a:ext cx="4001763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3" grpId="0"/>
      <p:bldP spid="34" grpId="0"/>
      <p:bldP spid="35" grpId="0" animBg="1"/>
      <p:bldP spid="3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7292" y="59761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discrete time Furrier transform (DTFT):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8707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𝐷𝑎𝑢𝑙𝑖𝑡𝑦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𝑑𝑖𝑠𝑐𝑟𝑒𝑡𝑒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𝐹𝑢𝑟𝑟𝑖𝑒𝑟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𝑡𝑟𝑎𝑛𝑠𝑓𝑜𝑟𝑚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𝑐𝑜𝑛𝑡𝑖𝑛𝑜𝑢𝑠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𝐹𝑢𝑟𝑟𝑖𝑒𝑟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𝑠𝑒𝑟𝑖𝑒𝑠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8707384" cy="369332"/>
              </a:xfrm>
              <a:prstGeom prst="rect">
                <a:avLst/>
              </a:prstGeom>
              <a:blipFill>
                <a:blip r:embed="rId2"/>
                <a:stretch>
                  <a:fillRect l="-490" t="-1639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-Right Arrow 11"/>
          <p:cNvSpPr/>
          <p:nvPr/>
        </p:nvSpPr>
        <p:spPr>
          <a:xfrm>
            <a:off x="6327302" y="2520660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7302" y="2113743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02" y="2113743"/>
                <a:ext cx="3988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95449" y="2364641"/>
                <a:ext cx="678327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49" y="2364641"/>
                <a:ext cx="678327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880700" y="2364641"/>
                <a:ext cx="686726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700" y="2364641"/>
                <a:ext cx="686726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04165" y="2380550"/>
                <a:ext cx="470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65" y="2380550"/>
                <a:ext cx="47032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904165" y="3205625"/>
                <a:ext cx="7657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𝑒𝑛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65" y="3205625"/>
                <a:ext cx="7657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-Right Arrow 23"/>
          <p:cNvSpPr/>
          <p:nvPr/>
        </p:nvSpPr>
        <p:spPr>
          <a:xfrm>
            <a:off x="6327302" y="3342829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327302" y="2935912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02" y="2935912"/>
                <a:ext cx="3988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595449" y="3213895"/>
                <a:ext cx="658706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49" y="3213895"/>
                <a:ext cx="658706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800165" y="3244652"/>
                <a:ext cx="847796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165" y="3244652"/>
                <a:ext cx="847796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286786" y="2321396"/>
                <a:ext cx="22199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𝑢𝑟𝑟𝑖𝑒𝑟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𝑡𝑟𝑎𝑛𝑠𝑓𝑜𝑟𝑚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786" y="2321396"/>
                <a:ext cx="2219903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272203" y="3205625"/>
                <a:ext cx="28418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𝑢𝑟𝑟𝑖𝑒𝑟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𝑠𝑒𝑟𝑖𝑒𝑠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𝑐𝑜𝑒𝑓𝑖𝑐𝑖𝑒𝑛𝑡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203" y="3205625"/>
                <a:ext cx="2841868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785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7211552" y="757037"/>
            <a:ext cx="479810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معرفی چند سیگنال گسسته مهم </a:t>
            </a:r>
            <a:r>
              <a:rPr lang="en-US" sz="2400" dirty="0">
                <a:cs typeface="B Nazanin" panose="00000400000000000000" pitchFamily="2" charset="-78"/>
              </a:rPr>
              <a:t>(MATLAB)</a:t>
            </a:r>
            <a:r>
              <a:rPr lang="fa-IR" sz="2400" dirty="0"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5BECF6DF-6C12-626A-DB4B-8EFD6E6C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833FA-4DFD-4B89-1289-37FE1B56A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403" y="1857958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E60A7E-795E-54A1-410D-1E7C2630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123" y="2872370"/>
            <a:ext cx="3800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4503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7292" y="59761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characterized by linear constant-coefficient difference equation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71508" y="1499214"/>
                <a:ext cx="3439660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08" y="1499214"/>
                <a:ext cx="3439660" cy="871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571508" y="2836544"/>
                <a:ext cx="3892091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08" y="2836544"/>
                <a:ext cx="3892091" cy="871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571508" y="4173874"/>
                <a:ext cx="3237980" cy="729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08" y="4173874"/>
                <a:ext cx="3237980" cy="729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5004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7292" y="59761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impulse response of the LTI system with following difference equation.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2637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𝑎𝑦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2637838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10548" y="2051236"/>
                <a:ext cx="2870979" cy="378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p>
                      </m:sSup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2051236"/>
                <a:ext cx="2870979" cy="378565"/>
              </a:xfrm>
              <a:prstGeom prst="rect">
                <a:avLst/>
              </a:prstGeom>
              <a:blipFill>
                <a:blip r:embed="rId3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10548" y="2811741"/>
                <a:ext cx="2859694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2811741"/>
                <a:ext cx="2859694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10548" y="3768813"/>
                <a:ext cx="1658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3768813"/>
                <a:ext cx="1658403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2034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7292" y="59761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impulse response of the LTI system with following difference equation.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3787127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3787127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10548" y="2051236"/>
                <a:ext cx="4318811" cy="634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p>
                      </m:sSup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p>
                      </m:sSup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2051236"/>
                <a:ext cx="431881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49007" y="2937457"/>
                <a:ext cx="6589111" cy="1120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007" y="2937457"/>
                <a:ext cx="6589111" cy="1120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10548" y="4057892"/>
                <a:ext cx="3563348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4057892"/>
                <a:ext cx="3563348" cy="10238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1073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7292" y="59761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the Furrier series coefficient of following signal.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10548" y="1292957"/>
                <a:ext cx="20617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1292957"/>
                <a:ext cx="2061718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10548" y="2051236"/>
                <a:ext cx="3065391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20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2051236"/>
                <a:ext cx="3065391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510548" y="2861242"/>
                <a:ext cx="279102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2861242"/>
                <a:ext cx="2791020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079820" y="2783944"/>
                <a:ext cx="2520755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=&lt;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820" y="2783944"/>
                <a:ext cx="2520755" cy="765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510548" y="3915850"/>
                <a:ext cx="2975045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3915850"/>
                <a:ext cx="2975045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510548" y="4970458"/>
                <a:ext cx="155991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548" y="4970458"/>
                <a:ext cx="1559914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95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/>
      <p:bldP spid="2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  a LTI system with impulse response h[n]. Find system response to the input signal x[n].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34644" y="1429091"/>
                <a:ext cx="16725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644" y="1429091"/>
                <a:ext cx="1672509" cy="369332"/>
              </a:xfrm>
              <a:prstGeom prst="rect">
                <a:avLst/>
              </a:prstGeom>
              <a:blipFill>
                <a:blip r:embed="rId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199782" y="1308289"/>
                <a:ext cx="193867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82" y="1308289"/>
                <a:ext cx="1938672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22694" y="2229314"/>
                <a:ext cx="2507931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=&lt;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694" y="2229314"/>
                <a:ext cx="2507931" cy="765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509112" y="2146461"/>
                <a:ext cx="3320011" cy="765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=&lt;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12" y="2146461"/>
                <a:ext cx="3320011" cy="765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907610" y="2038017"/>
                <a:ext cx="3211970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610" y="2038017"/>
                <a:ext cx="3211970" cy="862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747550" y="3242673"/>
                <a:ext cx="278807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550" y="3242673"/>
                <a:ext cx="2788071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47550" y="4130260"/>
                <a:ext cx="6163033" cy="862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𝑗𝑘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𝑗𝑘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550" y="4130260"/>
                <a:ext cx="6163033" cy="862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21041" y="5360531"/>
                <a:ext cx="5042984" cy="745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041" y="5360531"/>
                <a:ext cx="5042984" cy="7456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9667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consider 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as Furrier transform of x[n]. obtain the following items without 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calculation.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99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38" y="1248779"/>
            <a:ext cx="3857625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83913" y="1248779"/>
                <a:ext cx="677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3913" y="1248779"/>
                <a:ext cx="6778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6307" y="1491352"/>
                <a:ext cx="944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7" y="1491352"/>
                <a:ext cx="94455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417507" y="1491352"/>
                <a:ext cx="1206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07" y="1491352"/>
                <a:ext cx="120686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199782" y="1330731"/>
                <a:ext cx="1587165" cy="690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m:rPr>
                              <m:sty m:val="p"/>
                            </m:rPr>
                            <a:rPr lang="el-GR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82" y="1330731"/>
                <a:ext cx="1587165" cy="690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17507" y="2256887"/>
                <a:ext cx="1841338" cy="690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07" y="2256887"/>
                <a:ext cx="1841338" cy="690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36307" y="2417508"/>
                <a:ext cx="955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7" y="2417508"/>
                <a:ext cx="955710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36306" y="3448653"/>
                <a:ext cx="2595519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6" y="3448653"/>
                <a:ext cx="2595519" cy="862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36306" y="2987348"/>
                <a:ext cx="4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6" y="2987348"/>
                <a:ext cx="41793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49337" y="3356680"/>
                <a:ext cx="2420021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37" y="3356680"/>
                <a:ext cx="2420021" cy="8622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36305" y="4575317"/>
                <a:ext cx="4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5" y="4575317"/>
                <a:ext cx="41793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436306" y="4823915"/>
                <a:ext cx="18048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6" y="4823915"/>
                <a:ext cx="1804853" cy="369332"/>
              </a:xfrm>
              <a:prstGeom prst="rect">
                <a:avLst/>
              </a:prstGeom>
              <a:blipFill>
                <a:blip r:embed="rId1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241159" y="5033038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790836" y="4806987"/>
                <a:ext cx="1439881" cy="36933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𝑒𝑣𝑒𝑛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36" y="4806987"/>
                <a:ext cx="1439881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80394" y="4795556"/>
                <a:ext cx="1586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94" y="4795556"/>
                <a:ext cx="1586845" cy="369332"/>
              </a:xfrm>
              <a:prstGeom prst="rect">
                <a:avLst/>
              </a:prstGeom>
              <a:blipFill>
                <a:blip r:embed="rId1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779813" y="4823915"/>
                <a:ext cx="1560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813" y="4823915"/>
                <a:ext cx="1560427" cy="369332"/>
              </a:xfrm>
              <a:prstGeom prst="rect">
                <a:avLst/>
              </a:prstGeom>
              <a:blipFill>
                <a:blip r:embed="rId1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6317748" y="5024907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04938" y="5020841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60761" y="5529514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109619" y="5336953"/>
                <a:ext cx="2330959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𝑟𝑒𝑎𝑙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619" y="5336953"/>
                <a:ext cx="2330959" cy="369332"/>
              </a:xfrm>
              <a:prstGeom prst="rect">
                <a:avLst/>
              </a:prstGeom>
              <a:blipFill>
                <a:blip r:embed="rId19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5478678" y="5517553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84806" y="5314506"/>
                <a:ext cx="13794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≮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06" y="5314506"/>
                <a:ext cx="137941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320125" y="6002069"/>
                <a:ext cx="18048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125" y="6002069"/>
                <a:ext cx="1804853" cy="369332"/>
              </a:xfrm>
              <a:prstGeom prst="rect">
                <a:avLst/>
              </a:prstGeom>
              <a:blipFill>
                <a:blip r:embed="rId2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8353050" y="4682476"/>
                <a:ext cx="3988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050" y="4682476"/>
                <a:ext cx="39889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4076866" y="6237211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124978" y="5898846"/>
                <a:ext cx="3988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978" y="5898846"/>
                <a:ext cx="398892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539512" y="6025531"/>
                <a:ext cx="1911549" cy="378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512" y="6025531"/>
                <a:ext cx="1911549" cy="378565"/>
              </a:xfrm>
              <a:prstGeom prst="rect">
                <a:avLst/>
              </a:prstGeom>
              <a:blipFill>
                <a:blip r:embed="rId24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6466703" y="6229080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904147" y="5997452"/>
                <a:ext cx="2044983" cy="378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47" y="5997452"/>
                <a:ext cx="2044983" cy="378565"/>
              </a:xfrm>
              <a:prstGeom prst="rect">
                <a:avLst/>
              </a:prstGeom>
              <a:blipFill>
                <a:blip r:embed="rId25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395142" y="6512731"/>
                <a:ext cx="985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𝐵𝐶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142" y="6512731"/>
                <a:ext cx="98571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3327539" y="6718835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853188" y="6525100"/>
                <a:ext cx="1859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≮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=≮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≮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188" y="6525100"/>
                <a:ext cx="185935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5794136" y="6727501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384709" y="6520432"/>
                <a:ext cx="2856103" cy="378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≮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≮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≮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709" y="6520432"/>
                <a:ext cx="2856103" cy="378565"/>
              </a:xfrm>
              <a:prstGeom prst="rect">
                <a:avLst/>
              </a:prstGeom>
              <a:blipFill>
                <a:blip r:embed="rId28"/>
                <a:stretch>
                  <a:fillRect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9235829" y="6689266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9872428" y="6452527"/>
                <a:ext cx="1983235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≮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≮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428" y="6452527"/>
                <a:ext cx="1983235" cy="37824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7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  <p:bldP spid="21" grpId="0"/>
      <p:bldP spid="22" grpId="0" animBg="1"/>
      <p:bldP spid="7" grpId="0"/>
      <p:bldP spid="25" grpId="0"/>
      <p:bldP spid="29" grpId="0" animBg="1"/>
      <p:bldP spid="31" grpId="0"/>
      <p:bldP spid="32" grpId="0"/>
      <p:bldP spid="33" grpId="0"/>
      <p:bldP spid="35" grpId="0"/>
      <p:bldP spid="36" grpId="0"/>
      <p:bldP spid="38" grpId="0"/>
      <p:bldP spid="39" grpId="0"/>
      <p:bldP spid="43" grpId="0"/>
      <p:bldP spid="4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consider 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as Furrier transform of x[n]. obtain the following items without 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calculation.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99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38" y="1248779"/>
            <a:ext cx="3857625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83913" y="1248779"/>
                <a:ext cx="677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3913" y="1248779"/>
                <a:ext cx="6778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6307" y="1491352"/>
                <a:ext cx="944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7" y="1491352"/>
                <a:ext cx="94455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417507" y="1491352"/>
                <a:ext cx="1206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07" y="1491352"/>
                <a:ext cx="120686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199782" y="1330731"/>
                <a:ext cx="1587165" cy="690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m:rPr>
                              <m:sty m:val="p"/>
                            </m:rPr>
                            <a:rPr lang="el-GR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82" y="1330731"/>
                <a:ext cx="1587165" cy="690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17507" y="2256887"/>
                <a:ext cx="1841338" cy="690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07" y="2256887"/>
                <a:ext cx="1841338" cy="690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36307" y="2417508"/>
                <a:ext cx="955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7" y="2417508"/>
                <a:ext cx="955710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36306" y="2987348"/>
                <a:ext cx="3971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6" y="2987348"/>
                <a:ext cx="39716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61008" y="3422083"/>
                <a:ext cx="2858155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008" y="3422083"/>
                <a:ext cx="2858155" cy="90255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561008" y="4528082"/>
                <a:ext cx="2448234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008" y="4528082"/>
                <a:ext cx="2448234" cy="9025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5163784" y="4979359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674542" y="4528081"/>
                <a:ext cx="2404826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542" y="4528081"/>
                <a:ext cx="2404826" cy="9025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8049559" y="5020024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590126" y="4568746"/>
                <a:ext cx="1989519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6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26" y="4568746"/>
                <a:ext cx="1989519" cy="90255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9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46" grpId="0"/>
      <p:bldP spid="48" grpId="0"/>
      <p:bldP spid="5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consider 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as Furrier transform of x[n]. obtain the following items without 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calculation.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99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38" y="1248779"/>
            <a:ext cx="3857625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83913" y="1248779"/>
                <a:ext cx="677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3913" y="1248779"/>
                <a:ext cx="6778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6307" y="1491352"/>
                <a:ext cx="944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7" y="1491352"/>
                <a:ext cx="94455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417507" y="1491352"/>
                <a:ext cx="1206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07" y="1491352"/>
                <a:ext cx="120686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199782" y="1330731"/>
                <a:ext cx="1587165" cy="690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m:rPr>
                              <m:sty m:val="p"/>
                            </m:rPr>
                            <a:rPr lang="el-GR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82" y="1330731"/>
                <a:ext cx="1587165" cy="690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17507" y="2256887"/>
                <a:ext cx="1841338" cy="690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07" y="2256887"/>
                <a:ext cx="1841338" cy="690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36307" y="2417508"/>
                <a:ext cx="955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7" y="2417508"/>
                <a:ext cx="955710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36306" y="2987348"/>
                <a:ext cx="424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6" y="2987348"/>
                <a:ext cx="42441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5163784" y="4979359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757152" y="4790236"/>
                <a:ext cx="4285083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jsin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2" y="4790236"/>
                <a:ext cx="4285083" cy="392993"/>
              </a:xfrm>
              <a:prstGeom prst="rect">
                <a:avLst/>
              </a:prstGeom>
              <a:blipFill>
                <a:blip r:embed="rId1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823644" y="3441305"/>
                <a:ext cx="2595519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644" y="3441305"/>
                <a:ext cx="2595519" cy="8622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78516" y="4483344"/>
                <a:ext cx="2595519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l-G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16" y="4483344"/>
                <a:ext cx="2595519" cy="8622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2881259" y="5627059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380861" y="5168648"/>
                <a:ext cx="3047373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l-G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861" y="5168648"/>
                <a:ext cx="3047373" cy="8622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7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8" grpId="0"/>
      <p:bldP spid="20" grpId="0"/>
      <p:bldP spid="21" grpId="0"/>
      <p:bldP spid="23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consider 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as Furrier transform of x[n]. obtain the following items without X(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calculation.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99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38" y="1248779"/>
            <a:ext cx="3857625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583913" y="1248779"/>
                <a:ext cx="677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3913" y="1248779"/>
                <a:ext cx="6778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6307" y="1491352"/>
                <a:ext cx="944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7" y="1491352"/>
                <a:ext cx="94455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417507" y="1491352"/>
                <a:ext cx="12068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b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07" y="1491352"/>
                <a:ext cx="120686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199782" y="1330731"/>
                <a:ext cx="1587165" cy="690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</m:t>
                          </m:r>
                          <m:r>
                            <m:rPr>
                              <m:sty m:val="p"/>
                            </m:rPr>
                            <a:rPr lang="el-GR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82" y="1330731"/>
                <a:ext cx="1587165" cy="6905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17507" y="2256887"/>
                <a:ext cx="1841338" cy="690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07" y="2256887"/>
                <a:ext cx="1841338" cy="690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36307" y="2417508"/>
                <a:ext cx="955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7" y="2417508"/>
                <a:ext cx="955710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36306" y="2987348"/>
                <a:ext cx="4029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306" y="2987348"/>
                <a:ext cx="40293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5757152" y="4914456"/>
            <a:ext cx="510758" cy="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03993" y="3557188"/>
            <a:ext cx="2104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0070C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Parseval`s</a:t>
            </a:r>
            <a:r>
              <a:rPr lang="en-US" i="1" dirty="0">
                <a:solidFill>
                  <a:srgbClr val="0070C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757152" y="3380268"/>
                <a:ext cx="342683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2" y="3380268"/>
                <a:ext cx="3426836" cy="8622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083469" y="4483344"/>
                <a:ext cx="342683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469" y="4483344"/>
                <a:ext cx="3426836" cy="8622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761605" y="4476019"/>
                <a:ext cx="4121321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28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605" y="4476019"/>
                <a:ext cx="4121321" cy="8622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9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24" grpId="0"/>
      <p:bldP spid="25" grpId="0"/>
      <p:bldP spid="26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find Furrier transform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99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28284" y="1233788"/>
                <a:ext cx="1873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84" y="1233788"/>
                <a:ext cx="1873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206971" y="1478427"/>
                <a:ext cx="5272534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71" y="1478427"/>
                <a:ext cx="5272534" cy="862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299851" y="1724873"/>
                <a:ext cx="1873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51" y="1724873"/>
                <a:ext cx="187359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22" idx="3"/>
          </p:cNvCxnSpPr>
          <p:nvPr/>
        </p:nvCxnSpPr>
        <p:spPr>
          <a:xfrm>
            <a:off x="4173441" y="1909539"/>
            <a:ext cx="816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91314" y="1540207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314" y="1540207"/>
                <a:ext cx="3988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28284" y="2484036"/>
                <a:ext cx="1873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84" y="2484036"/>
                <a:ext cx="18735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4372886" y="2742993"/>
            <a:ext cx="816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490759" y="2373661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759" y="2373661"/>
                <a:ext cx="3988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360350" y="2311881"/>
                <a:ext cx="502605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350" y="2311881"/>
                <a:ext cx="5026056" cy="8622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72326" y="3318473"/>
                <a:ext cx="240623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26" y="3318473"/>
                <a:ext cx="2406236" cy="8622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259925" y="4219702"/>
                <a:ext cx="240623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25" y="4219702"/>
                <a:ext cx="2406236" cy="862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374225" y="5278816"/>
                <a:ext cx="1873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25" y="5278816"/>
                <a:ext cx="18735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4418827" y="5537773"/>
            <a:ext cx="816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536700" y="5168441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700" y="5168441"/>
                <a:ext cx="3988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453449" y="5102011"/>
                <a:ext cx="3326423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449" y="5102011"/>
                <a:ext cx="3326423" cy="8622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6971" y="3218672"/>
            <a:ext cx="4619625" cy="962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6971" y="4225264"/>
            <a:ext cx="4619625" cy="962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6783" y="5717789"/>
            <a:ext cx="4248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9663324" y="760329"/>
            <a:ext cx="20665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تبدیل متغیر مستقل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EEF82-37C7-AA87-5EEB-3D1277EB3B23}"/>
              </a:ext>
            </a:extLst>
          </p:cNvPr>
          <p:cNvSpPr txBox="1"/>
          <p:nvPr/>
        </p:nvSpPr>
        <p:spPr>
          <a:xfrm>
            <a:off x="8691903" y="1339449"/>
            <a:ext cx="303801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1- تغییر مقیاس (</a:t>
            </a:r>
            <a:r>
              <a:rPr lang="en-US" sz="2400" dirty="0">
                <a:cs typeface="B Nazanin" panose="00000400000000000000" pitchFamily="2" charset="-78"/>
              </a:rPr>
              <a:t>Scaling</a:t>
            </a:r>
            <a:r>
              <a:rPr lang="fa-IR" sz="2400" dirty="0"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7D181-E332-6A87-44B4-0FC8D8EC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97" y="2067281"/>
            <a:ext cx="6157183" cy="4650638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44BF02E-822A-EBB6-D940-C27C320D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437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find Furrier transform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99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28284" y="1233788"/>
                <a:ext cx="1873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84" y="1233788"/>
                <a:ext cx="1873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206971" y="1478427"/>
                <a:ext cx="5272534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71" y="1478427"/>
                <a:ext cx="5272534" cy="862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299851" y="1724873"/>
                <a:ext cx="1873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51" y="1724873"/>
                <a:ext cx="187359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22" idx="3"/>
          </p:cNvCxnSpPr>
          <p:nvPr/>
        </p:nvCxnSpPr>
        <p:spPr>
          <a:xfrm>
            <a:off x="4173441" y="1909539"/>
            <a:ext cx="816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91314" y="1540207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314" y="1540207"/>
                <a:ext cx="3988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328284" y="2484036"/>
                <a:ext cx="1873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84" y="2484036"/>
                <a:ext cx="18735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4372886" y="2742993"/>
            <a:ext cx="816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490759" y="2373661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759" y="2373661"/>
                <a:ext cx="3988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360350" y="2311881"/>
                <a:ext cx="502605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350" y="2311881"/>
                <a:ext cx="5026056" cy="8622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72326" y="3318473"/>
                <a:ext cx="240623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26" y="3318473"/>
                <a:ext cx="2406236" cy="8622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259925" y="4219702"/>
                <a:ext cx="240623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25" y="4219702"/>
                <a:ext cx="2406236" cy="8622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374225" y="5278816"/>
                <a:ext cx="1873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25" y="5278816"/>
                <a:ext cx="18735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4418827" y="5537773"/>
            <a:ext cx="816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536700" y="5168441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700" y="5168441"/>
                <a:ext cx="3988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453449" y="5102011"/>
                <a:ext cx="3326423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449" y="5102011"/>
                <a:ext cx="3326423" cy="8622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6971" y="3218672"/>
            <a:ext cx="4619625" cy="962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6971" y="4225264"/>
            <a:ext cx="4619625" cy="962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6783" y="5717789"/>
            <a:ext cx="4248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32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20059" y="604334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Furrier transform of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797" y="2628813"/>
            <a:ext cx="4248150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166831" y="600406"/>
                <a:ext cx="1292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831" y="600406"/>
                <a:ext cx="1292212" cy="369332"/>
              </a:xfrm>
              <a:prstGeom prst="rect">
                <a:avLst/>
              </a:prstGeom>
              <a:blipFill>
                <a:blip r:embed="rId3"/>
                <a:stretch>
                  <a:fillRect t="-8197" r="-33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74225" y="1213218"/>
                <a:ext cx="2606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𝑚𝑢𝑙𝑡𝑖𝑝𝑙𝑖𝑐𝑡𝑖𝑜𝑛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𝑝𝑟𝑜𝑝𝑒𝑟𝑡𝑦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25" y="1213218"/>
                <a:ext cx="2606739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4935591" y="1426939"/>
            <a:ext cx="816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-Right Arrow 24"/>
          <p:cNvSpPr/>
          <p:nvPr/>
        </p:nvSpPr>
        <p:spPr>
          <a:xfrm>
            <a:off x="5316653" y="2104005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316653" y="1697088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653" y="1697088"/>
                <a:ext cx="39889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584800" y="1947986"/>
                <a:ext cx="1096133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800" y="1947986"/>
                <a:ext cx="1096133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225083" y="1788825"/>
                <a:ext cx="2583400" cy="73937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083" y="1788825"/>
                <a:ext cx="2583400" cy="7393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32090" y="2952841"/>
                <a:ext cx="8503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090" y="2952841"/>
                <a:ext cx="8503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eft-Right Arrow 36"/>
          <p:cNvSpPr/>
          <p:nvPr/>
        </p:nvSpPr>
        <p:spPr>
          <a:xfrm>
            <a:off x="5066717" y="3171144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147460" y="2735580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460" y="2735580"/>
                <a:ext cx="3988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6783" y="253850"/>
            <a:ext cx="4524375" cy="1099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172009" y="3850370"/>
                <a:ext cx="1292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009" y="3850370"/>
                <a:ext cx="12922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eft-Right Arrow 40"/>
          <p:cNvSpPr/>
          <p:nvPr/>
        </p:nvSpPr>
        <p:spPr>
          <a:xfrm>
            <a:off x="4985343" y="4136676"/>
            <a:ext cx="499872" cy="1090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066086" y="3701112"/>
                <a:ext cx="398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086" y="3701112"/>
                <a:ext cx="39889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339383" y="3758131"/>
                <a:ext cx="3242554" cy="739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383" y="3758131"/>
                <a:ext cx="3242554" cy="7393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172009" y="4706539"/>
                <a:ext cx="6694333" cy="739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</m:d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009" y="4706539"/>
                <a:ext cx="6694333" cy="7393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2160" y="5761198"/>
            <a:ext cx="59340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 animBg="1"/>
      <p:bldP spid="26" grpId="0"/>
      <p:bldP spid="31" grpId="0" animBg="1"/>
      <p:bldP spid="36" grpId="0" animBg="1"/>
      <p:bldP spid="5" grpId="0"/>
      <p:bldP spid="37" grpId="0" animBg="1"/>
      <p:bldP spid="38" grpId="0"/>
      <p:bldP spid="39" grpId="0"/>
      <p:bldP spid="41" grpId="0" animBg="1"/>
      <p:bldP spid="42" grpId="0"/>
      <p:bldP spid="43" grpId="0"/>
      <p:bldP spid="44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Find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for following system.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59" y="604334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99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46" y="1186706"/>
            <a:ext cx="5138738" cy="1846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817" y="389254"/>
            <a:ext cx="1914525" cy="942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438" y="1459337"/>
            <a:ext cx="4801941" cy="1657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410009" y="3430579"/>
                <a:ext cx="1396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09" y="3430579"/>
                <a:ext cx="1396151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4267200" y="3490373"/>
            <a:ext cx="660400" cy="3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223046" y="3460476"/>
                <a:ext cx="1555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46" y="3460476"/>
                <a:ext cx="1555619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410009" y="4908971"/>
                <a:ext cx="1777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009" y="4908971"/>
                <a:ext cx="1777538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413944" y="4190172"/>
                <a:ext cx="28091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944" y="4190172"/>
                <a:ext cx="2809102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/>
          <p:cNvSpPr/>
          <p:nvPr/>
        </p:nvSpPr>
        <p:spPr>
          <a:xfrm>
            <a:off x="5223046" y="4249966"/>
            <a:ext cx="660400" cy="3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883446" y="4218738"/>
                <a:ext cx="28784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446" y="4218738"/>
                <a:ext cx="287841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/>
          <p:cNvSpPr/>
          <p:nvPr/>
        </p:nvSpPr>
        <p:spPr>
          <a:xfrm>
            <a:off x="8692548" y="4278532"/>
            <a:ext cx="660400" cy="3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562646" y="4972135"/>
            <a:ext cx="660400" cy="309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339456" y="4908971"/>
                <a:ext cx="4200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456" y="4908971"/>
                <a:ext cx="420006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" grpId="0" animBg="1"/>
      <p:bldP spid="28" grpId="0"/>
      <p:bldP spid="29" grpId="0"/>
      <p:bldP spid="30" grpId="0"/>
      <p:bldP spid="32" grpId="0" animBg="1"/>
      <p:bldP spid="33" grpId="0"/>
      <p:bldP spid="34" grpId="0" animBg="1"/>
      <p:bldP spid="35" grpId="0" animBg="1"/>
      <p:bldP spid="40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693" y="1417321"/>
            <a:ext cx="8915399" cy="97231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7460" y="2644650"/>
            <a:ext cx="8735632" cy="1642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959230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88411" y="3865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sampling theorem: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samples are taken sufficiently close together in relation to the highest frequency present in the signal, then the samples uniquely specify the signal.  </a:t>
            </a:r>
            <a:endParaRPr lang="en-US" sz="1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4" y="1676018"/>
            <a:ext cx="5772150" cy="2219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68" y="4113085"/>
            <a:ext cx="25431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230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88411" y="3865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 sampling method (band limited signal):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68134" y="1113299"/>
                <a:ext cx="1903983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134" y="1113299"/>
                <a:ext cx="1903983" cy="390748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68134" y="1690723"/>
                <a:ext cx="2542171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134" y="1690723"/>
                <a:ext cx="2542171" cy="862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230" y="2862987"/>
            <a:ext cx="4410075" cy="354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027353" y="977103"/>
                <a:ext cx="2331792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𝑠𝑎𝑚𝑙𝑖𝑛𝑔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53" y="977103"/>
                <a:ext cx="2331792" cy="369332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64126" y="1607399"/>
                <a:ext cx="3259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126" y="1607399"/>
                <a:ext cx="3259418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4903350" y="1768316"/>
            <a:ext cx="689317" cy="19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885772" y="1767754"/>
                <a:ext cx="3240567" cy="6595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𝑠𝑎𝑚𝑙𝑖𝑛𝑔</m:t>
                      </m:r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𝑓𝑟𝑒𝑞𝑢𝑒𝑛𝑐𝑦</m:t>
                      </m:r>
                    </m:oMath>
                  </m:oMathPara>
                </a14:m>
                <a:endPara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772" y="1767754"/>
                <a:ext cx="3240567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99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88411" y="3865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 sampling method (band limited signal):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968134" y="1113299"/>
                <a:ext cx="1903983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134" y="1113299"/>
                <a:ext cx="1903983" cy="390748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68134" y="1690723"/>
                <a:ext cx="2542171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134" y="1690723"/>
                <a:ext cx="2542171" cy="862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027353" y="977103"/>
                <a:ext cx="2331792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𝑠𝑎𝑚𝑙𝑖𝑛𝑔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𝑝𝑒𝑟𝑖𝑜𝑑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53" y="977103"/>
                <a:ext cx="2331792" cy="369332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885772" y="1767754"/>
                <a:ext cx="3240567" cy="6595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𝑠𝑎𝑚𝑙𝑖𝑛𝑔</m:t>
                      </m:r>
                      <m:r>
                        <a:rPr lang="en-US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𝑓𝑟𝑒𝑞𝑢𝑒𝑛𝑐𝑦</m:t>
                      </m:r>
                    </m:oMath>
                  </m:oMathPara>
                </a14:m>
                <a:endPara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772" y="1767754"/>
                <a:ext cx="3240567" cy="659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64126" y="1607399"/>
                <a:ext cx="3259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126" y="1607399"/>
                <a:ext cx="3259418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4903350" y="1768316"/>
            <a:ext cx="689317" cy="19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970" y="2736772"/>
            <a:ext cx="340995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969" y="4391505"/>
            <a:ext cx="5273479" cy="1990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861146" y="4740536"/>
                <a:ext cx="180645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𝑚𝑝𝑢𝑙𝑠𝑒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𝑡𝑟𝑎𝑖𝑛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𝑡𝑜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𝑑𝑒𝑠𝑐𝑟𝑖𝑡𝑒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146" y="4740536"/>
                <a:ext cx="1806455" cy="646331"/>
              </a:xfrm>
              <a:prstGeom prst="rect">
                <a:avLst/>
              </a:prstGeom>
              <a:blipFill>
                <a:blip r:embed="rId9"/>
                <a:stretch>
                  <a:fillRect r="-168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2550" y="3535752"/>
            <a:ext cx="2724150" cy="1362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435635" y="4864967"/>
                <a:ext cx="78957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635" y="4864967"/>
                <a:ext cx="789575" cy="369332"/>
              </a:xfrm>
              <a:prstGeom prst="rect">
                <a:avLst/>
              </a:prstGeom>
              <a:blipFill>
                <a:blip r:embed="rId11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1023535" y="3739040"/>
                <a:ext cx="78957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535" y="3739040"/>
                <a:ext cx="789575" cy="369332"/>
              </a:xfrm>
              <a:prstGeom prst="rect">
                <a:avLst/>
              </a:prstGeom>
              <a:blipFill>
                <a:blip r:embed="rId1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50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4" grpId="0"/>
      <p:bldP spid="1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88411" y="3865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 sampling method (Furrier analysis):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73879" y="1297965"/>
                <a:ext cx="1903983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79" y="1297965"/>
                <a:ext cx="1903983" cy="390748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97974" y="1031957"/>
                <a:ext cx="2542171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974" y="1031957"/>
                <a:ext cx="2542171" cy="862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447269" y="2293688"/>
                <a:ext cx="2887265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269" y="2293688"/>
                <a:ext cx="2887265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290" y="3169361"/>
            <a:ext cx="27051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68935" y="3289495"/>
                <a:ext cx="4200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𝑢𝑟𝑟𝑖𝑒𝑟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𝑡𝑟𝑎𝑛𝑠𝑓𝑜𝑟𝑚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35" y="3289495"/>
                <a:ext cx="4200124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7348192" y="3389755"/>
            <a:ext cx="407964" cy="182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73879" y="3875479"/>
                <a:ext cx="306827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79" y="3875479"/>
                <a:ext cx="3068276" cy="862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73878" y="4960441"/>
                <a:ext cx="6474400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78" y="4960441"/>
                <a:ext cx="6474400" cy="862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8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/>
      <p:bldP spid="9" grpId="0"/>
      <p:bldP spid="12" grpId="0"/>
      <p:bldP spid="13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88411" y="3865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 sampling method (Furrier analysis):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629" y="1054197"/>
            <a:ext cx="2524125" cy="148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78" y="2999642"/>
            <a:ext cx="6067425" cy="156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7687" y="5021287"/>
                <a:ext cx="1596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687" y="5021287"/>
                <a:ext cx="1596847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954155" y="5021287"/>
                <a:ext cx="14598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𝑠𝑠𝑢𝑚𝑝𝑡𝑖𝑜𝑛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155" y="5021287"/>
                <a:ext cx="1459823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60379" y="5021287"/>
                <a:ext cx="1596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379" y="5021287"/>
                <a:ext cx="159684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5423812" y="5136521"/>
            <a:ext cx="447288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4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88411" y="3865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Impulse sampling method (Furrier analysis):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80" y="954248"/>
            <a:ext cx="6067425" cy="156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16493" y="2819646"/>
                <a:ext cx="3194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𝑜𝑏𝑡𝑎𝑖𝑛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𝑑𝑒𝑠𝑐𝑟𝑖𝑡𝑒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493" y="2819646"/>
                <a:ext cx="319433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>
            <a:off x="5968134" y="2653153"/>
            <a:ext cx="309489" cy="1083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67218" y="2754234"/>
                <a:ext cx="1879104" cy="65954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𝑠𝑐𝑎𝑙𝑖𝑛𝑔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𝑤𝑖𝑡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218" y="2754234"/>
                <a:ext cx="1879104" cy="659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05" y="3736366"/>
            <a:ext cx="5381625" cy="140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661" y="5284031"/>
            <a:ext cx="4810125" cy="1466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411" y="5384043"/>
            <a:ext cx="2266950" cy="1266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06770" y="5522531"/>
                <a:ext cx="6096000" cy="12283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770" y="5522531"/>
                <a:ext cx="6096000" cy="1228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59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9663324" y="760329"/>
            <a:ext cx="20665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تبدیل متغیر مستقل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EEF82-37C7-AA87-5EEB-3D1277EB3B23}"/>
              </a:ext>
            </a:extLst>
          </p:cNvPr>
          <p:cNvSpPr txBox="1"/>
          <p:nvPr/>
        </p:nvSpPr>
        <p:spPr>
          <a:xfrm>
            <a:off x="8691903" y="1327526"/>
            <a:ext cx="303801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1- تغییر مقیاس (</a:t>
            </a:r>
            <a:r>
              <a:rPr lang="en-US" sz="2400" dirty="0">
                <a:cs typeface="B Nazanin" panose="00000400000000000000" pitchFamily="2" charset="-78"/>
              </a:rPr>
              <a:t>Scaling</a:t>
            </a:r>
            <a:r>
              <a:rPr lang="fa-IR" sz="2400" dirty="0"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61D17-6BA8-C5D6-53B2-9CA2DA12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960" y="1846677"/>
            <a:ext cx="4638675" cy="187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A66A0-FA84-302B-EB95-78EA9088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40" y="4880610"/>
            <a:ext cx="3200400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2B29F-7BA0-E12D-B66B-C0DAC4CC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23" y="4850609"/>
            <a:ext cx="5166360" cy="1802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A8EF9E-6855-27C6-92BE-24F6BC818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898" y="4059467"/>
            <a:ext cx="4376519" cy="643772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B88E4B46-0AB2-6805-F5E9-A38E0555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19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688411" y="386592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find the Furrier transform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411" y="386592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99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89363" y="1232811"/>
                <a:ext cx="6096000" cy="59086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63" y="1232811"/>
                <a:ext cx="6096000" cy="590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143" y="1064023"/>
            <a:ext cx="3486440" cy="153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194" y="2932821"/>
            <a:ext cx="2377513" cy="1428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136948" y="3329912"/>
                <a:ext cx="1051644" cy="634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948" y="3329912"/>
                <a:ext cx="1051644" cy="634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190833" y="3462640"/>
                <a:ext cx="10516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33" y="3462640"/>
                <a:ext cx="10516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7315200" y="3586301"/>
            <a:ext cx="548640" cy="179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8625" y="5121965"/>
            <a:ext cx="2914650" cy="106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678" y="5045765"/>
            <a:ext cx="3200400" cy="1143000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5734878" y="5655365"/>
            <a:ext cx="586409" cy="180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88411" y="3865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of a signal from its samples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296063" y="922434"/>
                <a:ext cx="6096000" cy="64633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𝑎𝑝𝑝𝑒𝑛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endParaRPr lang="en-US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63" y="922434"/>
                <a:ext cx="609600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787525"/>
            <a:ext cx="3733800" cy="2952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55115" y="4959035"/>
                <a:ext cx="1110369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𝑎𝑙𝑖𝑎𝑠𝑖𝑛𝑔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115" y="4959035"/>
                <a:ext cx="111036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296063" y="5684934"/>
                <a:ext cx="6096000" cy="63998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which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known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Nyquist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frequency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63" y="5684934"/>
                <a:ext cx="6096000" cy="639983"/>
              </a:xfrm>
              <a:prstGeom prst="rect">
                <a:avLst/>
              </a:prstGeom>
              <a:blipFill>
                <a:blip r:embed="rId5"/>
                <a:stretch>
                  <a:fillRect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0906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88411" y="3865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the minimum sampling for following signal.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86" y="1087872"/>
            <a:ext cx="2105025" cy="1381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52560" y="2604490"/>
                <a:ext cx="48104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60" y="2604490"/>
                <a:ext cx="48104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52560" y="3109315"/>
                <a:ext cx="22512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60" y="3109315"/>
                <a:ext cx="22512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68134" y="3050102"/>
                <a:ext cx="2251240" cy="562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134" y="3050102"/>
                <a:ext cx="2251240" cy="562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89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688411" y="3865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of a signal from its samples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158044"/>
            <a:ext cx="2895600" cy="1457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60" y="1158044"/>
            <a:ext cx="2800350" cy="14478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426200" y="1790700"/>
            <a:ext cx="10033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839630" y="1227725"/>
                <a:ext cx="2176440" cy="562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𝑐𝑎𝑙𝑖𝑛𝑔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630" y="1227725"/>
                <a:ext cx="2176440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wn Arrow 7"/>
          <p:cNvSpPr/>
          <p:nvPr/>
        </p:nvSpPr>
        <p:spPr>
          <a:xfrm>
            <a:off x="9701235" y="2888346"/>
            <a:ext cx="265135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89930" y="3089441"/>
                <a:ext cx="21764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930" y="3089441"/>
                <a:ext cx="217644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100" y="3942370"/>
            <a:ext cx="1606595" cy="1199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942370"/>
            <a:ext cx="3124200" cy="139065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0800000">
            <a:off x="7799410" y="4627190"/>
            <a:ext cx="10033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1980" y="4004282"/>
            <a:ext cx="1657350" cy="126682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0800000">
            <a:off x="3627460" y="4627190"/>
            <a:ext cx="692150" cy="226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1980" y="5608637"/>
            <a:ext cx="3609975" cy="8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13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693" y="1417321"/>
            <a:ext cx="8915399" cy="97231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7460" y="2644650"/>
            <a:ext cx="8735632" cy="1642580"/>
          </a:xfr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LAPLACE TRANSFORM</a:t>
            </a:r>
          </a:p>
        </p:txBody>
      </p:sp>
    </p:spTree>
    <p:extLst>
      <p:ext uri="{BB962C8B-B14F-4D97-AF65-F5344CB8AC3E}">
        <p14:creationId xmlns:p14="http://schemas.microsoft.com/office/powerpoint/2010/main" val="23121535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function: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44588" y="1980089"/>
            <a:ext cx="2416628" cy="744583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4886512" y="2352380"/>
            <a:ext cx="4580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761216" y="2377327"/>
            <a:ext cx="553176" cy="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037804" y="1976914"/>
                <a:ext cx="1400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04" y="1976914"/>
                <a:ext cx="1400255" cy="369332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44150" y="2007995"/>
                <a:ext cx="127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150" y="2007995"/>
                <a:ext cx="12702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447250" y="2911413"/>
                <a:ext cx="6405408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50" y="2911413"/>
                <a:ext cx="6405408" cy="704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15550" y="3615965"/>
                <a:ext cx="3034164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550" y="3615965"/>
                <a:ext cx="3034164" cy="704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679260" y="4649595"/>
                <a:ext cx="936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260" y="4649595"/>
                <a:ext cx="93647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6189341" y="4741928"/>
            <a:ext cx="584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213239" y="4649595"/>
                <a:ext cx="2110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𝑢𝑟𝑟𝑖𝑒𝑟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𝑡𝑎𝑛𝑠𝑓𝑜𝑟𝑚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39" y="4649595"/>
                <a:ext cx="211089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585058" y="5551295"/>
                <a:ext cx="1352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58" y="5551295"/>
                <a:ext cx="135248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29"/>
          <p:cNvSpPr/>
          <p:nvPr/>
        </p:nvSpPr>
        <p:spPr>
          <a:xfrm>
            <a:off x="6157393" y="5643628"/>
            <a:ext cx="584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181291" y="5551295"/>
                <a:ext cx="21221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𝑎𝑝𝑙𝑎𝑐𝑒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𝑡𝑎𝑛𝑠𝑓𝑜𝑟𝑚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291" y="5551295"/>
                <a:ext cx="212211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164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988988" y="2065814"/>
                <a:ext cx="3469212" cy="744583"/>
              </a:xfrm>
              <a:prstGeom prst="rect">
                <a:avLst/>
              </a:prstGeom>
              <a:solidFill>
                <a:srgbClr val="B7F7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988" y="2065814"/>
                <a:ext cx="3469212" cy="744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187700" y="3505200"/>
                <a:ext cx="7573464" cy="1095897"/>
              </a:xfrm>
              <a:prstGeom prst="rect">
                <a:avLst/>
              </a:prstGeom>
              <a:solidFill>
                <a:srgbClr val="B7F7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range of value of </a:t>
                </a:r>
                <a:r>
                  <a:rPr lang="en-US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which this integral coverages is referred to as the region of convergence.</a:t>
                </a:r>
                <a:endParaRPr lang="en-US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00" y="3505200"/>
                <a:ext cx="7573464" cy="1095897"/>
              </a:xfrm>
              <a:prstGeom prst="rect">
                <a:avLst/>
              </a:prstGeom>
              <a:blipFill>
                <a:blip r:embed="rId3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4797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Laplace transform of following signal.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26555" y="1441072"/>
                <a:ext cx="1662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5" y="1441072"/>
                <a:ext cx="1662763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18348" y="1435376"/>
                <a:ext cx="2926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48" y="1435376"/>
                <a:ext cx="29261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64008" y="1435376"/>
                <a:ext cx="3255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008" y="1435376"/>
                <a:ext cx="32554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626554" y="2512756"/>
                <a:ext cx="1662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2512756"/>
                <a:ext cx="1662763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06450" y="3292624"/>
                <a:ext cx="7854714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450" y="3292624"/>
                <a:ext cx="7854714" cy="704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7767" y="4782066"/>
            <a:ext cx="3232080" cy="1728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18024" y="4686300"/>
                <a:ext cx="699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024" y="4686300"/>
                <a:ext cx="6997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79425" y="1986104"/>
                <a:ext cx="3788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425" y="1986104"/>
                <a:ext cx="3788088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1550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Laplace transform of following signal.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26555" y="1441072"/>
                <a:ext cx="1662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5" y="1441072"/>
                <a:ext cx="1662763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18348" y="1435376"/>
                <a:ext cx="2926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48" y="1435376"/>
                <a:ext cx="29261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64008" y="1435376"/>
                <a:ext cx="3255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008" y="1435376"/>
                <a:ext cx="32554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626554" y="2512756"/>
                <a:ext cx="2878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2512756"/>
                <a:ext cx="28786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26554" y="3078590"/>
                <a:ext cx="9579097" cy="70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𝑗𝑤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3078590"/>
                <a:ext cx="9579097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53413" y="4780306"/>
                <a:ext cx="699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413" y="4780306"/>
                <a:ext cx="6997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626554" y="3868022"/>
                <a:ext cx="2917337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3868022"/>
                <a:ext cx="2917337" cy="661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330391" y="4108872"/>
                <a:ext cx="1228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391" y="4108872"/>
                <a:ext cx="12282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8748150" y="4190257"/>
            <a:ext cx="685800" cy="206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730691" y="4086976"/>
                <a:ext cx="11000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  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691" y="4086976"/>
                <a:ext cx="11000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2681" y="4899571"/>
            <a:ext cx="2390775" cy="1552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79425" y="1986104"/>
                <a:ext cx="3788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425" y="1986104"/>
                <a:ext cx="3788088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34486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Laplace transform of following signal.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26555" y="1441072"/>
                <a:ext cx="1662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5" y="1441072"/>
                <a:ext cx="1662763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18348" y="1435376"/>
                <a:ext cx="2926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48" y="1435376"/>
                <a:ext cx="29261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64008" y="1435376"/>
                <a:ext cx="3255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008" y="1435376"/>
                <a:ext cx="32554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626554" y="2512756"/>
                <a:ext cx="32083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2512756"/>
                <a:ext cx="32083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26554" y="3078590"/>
                <a:ext cx="7511672" cy="71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𝑗𝑤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3078590"/>
                <a:ext cx="7511672" cy="71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53413" y="4780306"/>
                <a:ext cx="699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413" y="4780306"/>
                <a:ext cx="6997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626554" y="3868022"/>
                <a:ext cx="4527265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f>
                        <m:fPr>
                          <m:type m:val="noBar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3868022"/>
                <a:ext cx="4527265" cy="661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86874" y="4037125"/>
                <a:ext cx="12282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874" y="4037125"/>
                <a:ext cx="12282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9898393" y="4125898"/>
            <a:ext cx="685800" cy="257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539059" y="4013991"/>
                <a:ext cx="11000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  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059" y="4013991"/>
                <a:ext cx="11000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7002" y="5149638"/>
            <a:ext cx="2390775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79425" y="1986104"/>
                <a:ext cx="3788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425" y="1986104"/>
                <a:ext cx="3788088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72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9663324" y="760329"/>
            <a:ext cx="20665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تبدیل متغیر مستقل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EEF82-37C7-AA87-5EEB-3D1277EB3B23}"/>
              </a:ext>
            </a:extLst>
          </p:cNvPr>
          <p:cNvSpPr txBox="1"/>
          <p:nvPr/>
        </p:nvSpPr>
        <p:spPr>
          <a:xfrm>
            <a:off x="8788083" y="1354635"/>
            <a:ext cx="294183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2- انعکاس (</a:t>
            </a:r>
            <a:r>
              <a:rPr lang="en-US" sz="2400" dirty="0">
                <a:cs typeface="B Nazanin" panose="00000400000000000000" pitchFamily="2" charset="-78"/>
              </a:rPr>
              <a:t>Reflection</a:t>
            </a:r>
            <a:r>
              <a:rPr lang="fa-IR" sz="2400" dirty="0"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CB03B-DAD8-3F33-2575-568E33D0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67" y="1983994"/>
            <a:ext cx="6823011" cy="4666515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EF98017-A9F9-D8EA-9B52-735A546D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241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Laplace transform of following signal.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26555" y="1441072"/>
                <a:ext cx="1662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5" y="1441072"/>
                <a:ext cx="1662763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18348" y="1435376"/>
                <a:ext cx="2926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348" y="1435376"/>
                <a:ext cx="29261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64008" y="1435376"/>
                <a:ext cx="3255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008" y="1435376"/>
                <a:ext cx="32554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626554" y="2512756"/>
                <a:ext cx="3839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2512756"/>
                <a:ext cx="3839384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26554" y="3063011"/>
                <a:ext cx="11587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3063011"/>
                <a:ext cx="11587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626554" y="3868022"/>
                <a:ext cx="2720488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554" y="3868022"/>
                <a:ext cx="2720488" cy="617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79425" y="1986104"/>
                <a:ext cx="39163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425" y="1986104"/>
                <a:ext cx="3916329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903930" y="2962848"/>
                <a:ext cx="2772939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  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30" y="2962848"/>
                <a:ext cx="2772939" cy="617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16142" y="2939003"/>
                <a:ext cx="257577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 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142" y="2939003"/>
                <a:ext cx="2575770" cy="612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53050" y="4013991"/>
                <a:ext cx="908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050" y="4013991"/>
                <a:ext cx="9084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5391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convergence: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21855" y="1860172"/>
                <a:ext cx="7812845" cy="20540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Zeros and poles of  X(s):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𝑧𝑜𝑟𝑜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show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plane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𝑝𝑜𝑙𝑒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show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plane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855" y="1860172"/>
                <a:ext cx="7812845" cy="2054088"/>
              </a:xfrm>
              <a:prstGeom prst="rect">
                <a:avLst/>
              </a:prstGeom>
              <a:blipFill>
                <a:blip r:embed="rId2"/>
                <a:stretch>
                  <a:fillRect l="-389" t="-1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58538" y="4298434"/>
                <a:ext cx="2709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38" y="4298434"/>
                <a:ext cx="27095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6486618" y="4400550"/>
            <a:ext cx="744859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694932" y="4031218"/>
                <a:ext cx="3282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932" y="4031218"/>
                <a:ext cx="328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550033" y="4174426"/>
                <a:ext cx="770531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033" y="4174426"/>
                <a:ext cx="770531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2491" y="4298434"/>
                <a:ext cx="11000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  −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491" y="4298434"/>
                <a:ext cx="11000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5331" y="5037098"/>
            <a:ext cx="2734702" cy="1503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649538" y="5767273"/>
                <a:ext cx="2062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𝑧𝑒𝑟𝑜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𝑝𝑙𝑎𝑛𝑒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538" y="5767273"/>
                <a:ext cx="2062552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7135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convergence: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21855" y="1860172"/>
                <a:ext cx="8295445" cy="9233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Property</a:t>
                </a:r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1: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𝑐𝑜𝑛𝑠𝑖𝑠𝑡𝑠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𝑠𝑡𝑟𝑖𝑝𝑠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𝑝𝑎𝑟𝑎𝑙𝑙𝑒𝑙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𝑝𝑙𝑎𝑛𝑒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855" y="1860172"/>
                <a:ext cx="8295445" cy="923330"/>
              </a:xfrm>
              <a:prstGeom prst="rect">
                <a:avLst/>
              </a:prstGeom>
              <a:blipFill>
                <a:blip r:embed="rId2"/>
                <a:stretch>
                  <a:fillRect l="-367" t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121855" y="3422272"/>
                <a:ext cx="8295445" cy="9233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Property</a:t>
                </a:r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2: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𝑑𝑜𝑒𝑠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𝑐𝑜𝑛𝑡𝑎𝑖𝑛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855" y="3422272"/>
                <a:ext cx="8295445" cy="923330"/>
              </a:xfrm>
              <a:prstGeom prst="rect">
                <a:avLst/>
              </a:prstGeom>
              <a:blipFill>
                <a:blip r:embed="rId3"/>
                <a:stretch>
                  <a:fillRect l="-367" t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121854" y="4984372"/>
                <a:ext cx="8498646" cy="9233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Property</a:t>
                </a:r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3: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𝑖𝑛𝑡𝑒𝑔𝑟𝑎𝑏𝑙𝑒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𝑒𝑛𝑡𝑖𝑟𝑒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𝑝𝑙𝑎𝑛𝑒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854" y="4984372"/>
                <a:ext cx="8498646" cy="923330"/>
              </a:xfrm>
              <a:prstGeom prst="rect">
                <a:avLst/>
              </a:prstGeom>
              <a:blipFill>
                <a:blip r:embed="rId4"/>
                <a:stretch>
                  <a:fillRect l="-358" t="-32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61229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convergence: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92776" y="1864274"/>
                <a:ext cx="9070145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Property</a:t>
                </a:r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4: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𝑠𝑖𝑑𝑒𝑑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𝑠𝑖𝑑𝑒𝑑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𝑝𝑜𝑙𝑒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76" y="1864274"/>
                <a:ext cx="9070145" cy="646331"/>
              </a:xfrm>
              <a:prstGeom prst="rect">
                <a:avLst/>
              </a:prstGeom>
              <a:blipFill>
                <a:blip r:embed="rId2"/>
                <a:stretch>
                  <a:fillRect l="-403" t="-4630" b="-7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92776" y="2520653"/>
                <a:ext cx="5287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𝑟𝑖𝑔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𝑠𝑖𝑑𝑒𝑑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76" y="2520653"/>
                <a:ext cx="5287409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92776" y="4290048"/>
                <a:ext cx="8978899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Property</a:t>
                </a:r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5: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𝑙𝑒𝑓𝑡𝑠𝑖𝑑𝑒𝑑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𝑝𝑜𝑙𝑒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76" y="4290048"/>
                <a:ext cx="8978899" cy="646331"/>
              </a:xfrm>
              <a:prstGeom prst="rect">
                <a:avLst/>
              </a:prstGeom>
              <a:blipFill>
                <a:blip r:embed="rId4"/>
                <a:stretch>
                  <a:fillRect l="-407" t="-4630" b="-7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47152" y="4936379"/>
                <a:ext cx="4966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𝑠𝑖𝑑𝑒𝑑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152" y="4936379"/>
                <a:ext cx="496661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689" y="2738339"/>
            <a:ext cx="2276475" cy="1323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689" y="5305711"/>
            <a:ext cx="23145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073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convergence: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01718" y="1441651"/>
                <a:ext cx="9575800" cy="12003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Property</a:t>
                </a:r>
                <a:r>
                  <a:rPr lang="en-US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6: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𝑡𝑤𝑜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𝑠𝑖𝑑𝑒𝑑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𝑠𝑡𝑟𝑖𝑝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18" y="1441651"/>
                <a:ext cx="9575800" cy="1200329"/>
              </a:xfrm>
              <a:prstGeom prst="rect">
                <a:avLst/>
              </a:prstGeom>
              <a:blipFill>
                <a:blip r:embed="rId2"/>
                <a:stretch>
                  <a:fillRect l="-318" t="-20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566" y="3003036"/>
            <a:ext cx="2851750" cy="18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51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Laplace transform of following signal.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87978" y="1290590"/>
                <a:ext cx="2316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78" y="1290590"/>
                <a:ext cx="2316275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78" y="1824990"/>
            <a:ext cx="2457450" cy="1257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902778" y="2268974"/>
                <a:ext cx="21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𝑟𝑖𝑔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𝑠𝑖𝑑𝑒𝑑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778" y="2268974"/>
                <a:ext cx="215693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5909511" y="2366772"/>
            <a:ext cx="329184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787978" y="3374209"/>
                <a:ext cx="316631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78" y="3374209"/>
                <a:ext cx="3166316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201088" y="3495011"/>
                <a:ext cx="11186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88" y="3495011"/>
                <a:ext cx="1118640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8595360" y="3596640"/>
            <a:ext cx="342435" cy="175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339490" y="3306316"/>
                <a:ext cx="770532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490" y="3306316"/>
                <a:ext cx="770532" cy="617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40957" y="3247358"/>
                <a:ext cx="328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957" y="3247358"/>
                <a:ext cx="3282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87978" y="4277064"/>
                <a:ext cx="4297458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78" y="4277064"/>
                <a:ext cx="4297458" cy="708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87978" y="5157650"/>
                <a:ext cx="1707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𝑍𝑒𝑟𝑜𝑠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78" y="5157650"/>
                <a:ext cx="17073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756937" y="5725354"/>
                <a:ext cx="36947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𝑝𝑜𝑙𝑠𝑒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=±</m:t>
                      </m:r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937" y="5725354"/>
                <a:ext cx="3694729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5360" y="4882887"/>
            <a:ext cx="2161919" cy="128819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 flipH="1">
            <a:off x="9278529" y="5693664"/>
            <a:ext cx="97978" cy="944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1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0" grpId="0"/>
      <p:bldP spid="4" grpId="0"/>
      <p:bldP spid="11" grpId="0" animBg="1"/>
      <p:bldP spid="13" grpId="0"/>
      <p:bldP spid="14" grpId="0"/>
      <p:bldP spid="15" grpId="0"/>
      <p:bldP spid="16" grpId="0"/>
      <p:bldP spid="17" grpId="0"/>
      <p:bldP spid="19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 properties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152950" y="1898319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787978" y="1290590"/>
                <a:ext cx="2714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𝑅𝑂𝐶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78" y="1290590"/>
                <a:ext cx="271420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143995" y="1290590"/>
                <a:ext cx="271561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𝑅𝑂𝐶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95" y="1290590"/>
                <a:ext cx="2715615" cy="391261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742440" y="2362274"/>
                <a:ext cx="5117170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440" y="2362274"/>
                <a:ext cx="5117170" cy="391261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787978" y="2893571"/>
                <a:ext cx="22994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78" y="2893571"/>
                <a:ext cx="229947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402" y="3433958"/>
            <a:ext cx="2124075" cy="1304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373" y="3405383"/>
            <a:ext cx="2514600" cy="1333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602" y="3405383"/>
            <a:ext cx="2000250" cy="1238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829648" y="3890789"/>
                <a:ext cx="102996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48" y="3890789"/>
                <a:ext cx="1029962" cy="391261"/>
              </a:xfrm>
              <a:prstGeom prst="rect">
                <a:avLst/>
              </a:prstGeom>
              <a:blipFill>
                <a:blip r:embed="rId9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592701" y="4909938"/>
                <a:ext cx="22994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701" y="4909938"/>
                <a:ext cx="2299476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2701" y="5450325"/>
            <a:ext cx="2085975" cy="11334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7087" y="5448343"/>
            <a:ext cx="2047875" cy="1133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829648" y="5819449"/>
                <a:ext cx="1475597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48" y="5819449"/>
                <a:ext cx="1475597" cy="391261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2529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 properties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311446" y="133214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shifting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668976" y="2219160"/>
                <a:ext cx="3844386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976" y="2219160"/>
                <a:ext cx="38443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 txBox="1">
            <a:spLocks/>
          </p:cNvSpPr>
          <p:nvPr/>
        </p:nvSpPr>
        <p:spPr>
          <a:xfrm>
            <a:off x="2311446" y="325238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shifting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68976" y="4139400"/>
                <a:ext cx="4526239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976" y="4139400"/>
                <a:ext cx="4526239" cy="369332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999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 properties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311446" y="133214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668976" y="1894199"/>
                <a:ext cx="3846886" cy="6499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𝑅𝑂𝐶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976" y="1894199"/>
                <a:ext cx="3846886" cy="6499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 txBox="1">
            <a:spLocks/>
          </p:cNvSpPr>
          <p:nvPr/>
        </p:nvSpPr>
        <p:spPr>
          <a:xfrm>
            <a:off x="2311446" y="266562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68976" y="3367975"/>
                <a:ext cx="3691973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976" y="3367975"/>
                <a:ext cx="3691973" cy="369332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53042" y="5218392"/>
                <a:ext cx="3159262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𝑅𝑂𝐶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042" y="5218392"/>
                <a:ext cx="315926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311446" y="414670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Conjugate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8373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152950" y="588238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assume X(s) as Laplace transform of x(t)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its ROC. Find Laplace transform and ROC of y(t). 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88238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27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79216" y="1475256"/>
                <a:ext cx="2514535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y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216" y="1475256"/>
                <a:ext cx="2514535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82027" y="2078760"/>
                <a:ext cx="91172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u="sng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027" y="2078760"/>
                <a:ext cx="911724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827379" y="2086754"/>
                <a:ext cx="223112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𝐿𝑎𝑝𝑙𝑎𝑐𝑒</m:t>
                      </m:r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𝑡𝑟𝑎𝑛𝑠𝑓𝑜𝑟𝑚</m:t>
                      </m:r>
                    </m:oMath>
                  </m:oMathPara>
                </a14:m>
                <a:endParaRPr lang="en-US" u="sng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379" y="2086754"/>
                <a:ext cx="2231124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03598" y="2546940"/>
                <a:ext cx="66858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598" y="2546940"/>
                <a:ext cx="66858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417573" y="2546940"/>
                <a:ext cx="1050736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573" y="2546940"/>
                <a:ext cx="105073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372258" y="3162636"/>
                <a:ext cx="1072538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58" y="3162636"/>
                <a:ext cx="107253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417573" y="3247248"/>
                <a:ext cx="1277016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573" y="3247248"/>
                <a:ext cx="12770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221576" y="3778332"/>
                <a:ext cx="137390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76" y="3778332"/>
                <a:ext cx="1373902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925094" y="3837629"/>
                <a:ext cx="2444387" cy="61093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094" y="3837629"/>
                <a:ext cx="2444387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152950" y="4566502"/>
                <a:ext cx="5151347" cy="61093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4566502"/>
                <a:ext cx="5151347" cy="6109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586589" y="4548812"/>
                <a:ext cx="3660425" cy="83740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589" y="4548812"/>
                <a:ext cx="3660425" cy="8374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586589" y="5360242"/>
                <a:ext cx="3367204" cy="7146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589" y="5360242"/>
                <a:ext cx="3367204" cy="714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819106" y="5953847"/>
                <a:ext cx="1037913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106" y="5953847"/>
                <a:ext cx="1037913" cy="5648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6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5921" y="205546"/>
            <a:ext cx="10200068" cy="2955943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US" sz="3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Grading Policy:</a:t>
            </a:r>
          </a:p>
          <a:p>
            <a:pPr>
              <a:spcBef>
                <a:spcPct val="0"/>
              </a:spcBef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Quiz and class work </a:t>
            </a:r>
            <a:r>
              <a:rPr lang="en-US" sz="2900" u="sng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25%</a:t>
            </a: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Midterm </a:t>
            </a:r>
            <a:r>
              <a:rPr lang="en-US" sz="29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30%</a:t>
            </a: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</a:t>
            </a:r>
            <a:r>
              <a:rPr lang="en-US" sz="29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10%</a:t>
            </a: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Final Exam </a:t>
            </a:r>
            <a:r>
              <a:rPr lang="en-US" sz="2900" u="sng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45%</a:t>
            </a:r>
          </a:p>
          <a:p>
            <a:pPr>
              <a:spcBef>
                <a:spcPct val="0"/>
              </a:spcBef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815921" y="3429000"/>
            <a:ext cx="10200068" cy="1465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Reference: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Signals and Systems by Oppenheim and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Willsky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CAC9A-7F29-486F-A27E-B7E17A738B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03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9663324" y="760329"/>
            <a:ext cx="20665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تبدیل متغیر مستقل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EEF82-37C7-AA87-5EEB-3D1277EB3B23}"/>
              </a:ext>
            </a:extLst>
          </p:cNvPr>
          <p:cNvSpPr txBox="1"/>
          <p:nvPr/>
        </p:nvSpPr>
        <p:spPr>
          <a:xfrm>
            <a:off x="9828432" y="1344475"/>
            <a:ext cx="1901483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3- انتقال (</a:t>
            </a:r>
            <a:r>
              <a:rPr lang="en-US" sz="2400" dirty="0">
                <a:cs typeface="B Nazanin" panose="00000400000000000000" pitchFamily="2" charset="-78"/>
              </a:rPr>
              <a:t>Shift</a:t>
            </a:r>
            <a:r>
              <a:rPr lang="fa-IR" sz="2400" dirty="0"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C2406-2062-2C03-A94F-5D4B49DF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398850"/>
            <a:ext cx="9596315" cy="3114675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2FC4835-69CB-BD77-26FD-F25048FE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8739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 properties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311446" y="133214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486096" y="1921719"/>
                <a:ext cx="5093959" cy="3912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096" y="1921719"/>
                <a:ext cx="5093959" cy="391261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 txBox="1">
            <a:spLocks/>
          </p:cNvSpPr>
          <p:nvPr/>
        </p:nvSpPr>
        <p:spPr>
          <a:xfrm>
            <a:off x="2311446" y="266562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036512" y="3379191"/>
                <a:ext cx="3109313" cy="61991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512" y="3379191"/>
                <a:ext cx="3109313" cy="619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09803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 zero-pole plot of X(s) as follow. Find zero-pole plot if Y(s).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91408" y="1290590"/>
                <a:ext cx="2099164" cy="61824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y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408" y="1290590"/>
                <a:ext cx="2099164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93" y="1124080"/>
            <a:ext cx="2371725" cy="1685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64576" y="2885661"/>
                <a:ext cx="91172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u="sng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576" y="2885661"/>
                <a:ext cx="911724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16498" y="2885661"/>
                <a:ext cx="223112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𝐿𝑎𝑝𝑙𝑎𝑐𝑒</m:t>
                      </m:r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𝑡𝑟𝑎𝑛𝑠𝑓𝑜𝑟𝑚</m:t>
                      </m:r>
                    </m:oMath>
                  </m:oMathPara>
                </a14:m>
                <a:endParaRPr lang="en-US" u="sng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498" y="2885661"/>
                <a:ext cx="2231124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86147" y="3353841"/>
                <a:ext cx="66858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147" y="3353841"/>
                <a:ext cx="668581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06692" y="3345847"/>
                <a:ext cx="707245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692" y="3345847"/>
                <a:ext cx="7072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86146" y="3854492"/>
                <a:ext cx="79682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146" y="3854492"/>
                <a:ext cx="796821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006691" y="3846498"/>
                <a:ext cx="963277" cy="61093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691" y="3846498"/>
                <a:ext cx="963277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678539" y="4465428"/>
                <a:ext cx="3212033" cy="61093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539" y="4465428"/>
                <a:ext cx="3212033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28436" y="4438003"/>
                <a:ext cx="223971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436" y="4438003"/>
                <a:ext cx="2239716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24349" y="5125136"/>
                <a:ext cx="139217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349" y="5125136"/>
                <a:ext cx="1392176" cy="6182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368471" y="5091416"/>
                <a:ext cx="2239716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71" y="5091416"/>
                <a:ext cx="2239716" cy="5648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102980" y="2869413"/>
                <a:ext cx="3993209" cy="66909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980" y="2869413"/>
                <a:ext cx="3993209" cy="6690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870145" y="3664033"/>
                <a:ext cx="2458878" cy="66909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145" y="3664033"/>
                <a:ext cx="2458878" cy="6690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144255" y="4465428"/>
                <a:ext cx="3872983" cy="69730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55" y="4465428"/>
                <a:ext cx="3872983" cy="6973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242890" y="5125136"/>
                <a:ext cx="3713388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𝑧𝑒𝑟𝑜𝑠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=±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890" y="5125136"/>
                <a:ext cx="3713388" cy="9106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376323" y="6326211"/>
                <a:ext cx="3446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𝑝𝑜𝑙𝑒𝑠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323" y="6326211"/>
                <a:ext cx="3446521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87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8" grpId="0"/>
      <p:bldP spid="3" grpId="0"/>
      <p:bldP spid="4" grpId="0"/>
      <p:bldP spid="19" grpId="0"/>
      <p:bldP spid="21" grpId="0"/>
      <p:bldP spid="22" grpId="0"/>
      <p:bldP spid="23" grpId="0"/>
      <p:bldP spid="5" grpId="0"/>
      <p:bldP spid="25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transform properties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311445" y="144787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 in Laplace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178798" y="2328492"/>
                <a:ext cx="3753079" cy="625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98" y="2328492"/>
                <a:ext cx="3753079" cy="6256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2340720" y="401428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743904" y="5070706"/>
                <a:ext cx="4964244" cy="71000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𝑅𝑂𝐶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904" y="5070706"/>
                <a:ext cx="4964244" cy="710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7256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152950" y="588238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impulse response of a LTI system in following block diagram. Find the Laplace transform of total system. Is it a LTI system?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88238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27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48" y="1249866"/>
            <a:ext cx="459105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554784" y="2894000"/>
                <a:ext cx="91172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u="sng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784" y="2894000"/>
                <a:ext cx="91172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137148" y="2894000"/>
                <a:ext cx="223112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𝐿𝑎𝑝𝑙𝑎𝑐𝑒</m:t>
                      </m:r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𝑡𝑟𝑎𝑛𝑠𝑓𝑜𝑟𝑚</m:t>
                      </m:r>
                    </m:oMath>
                  </m:oMathPara>
                </a14:m>
                <a:endParaRPr lang="en-US" u="sng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148" y="2894000"/>
                <a:ext cx="223112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76355" y="3353841"/>
                <a:ext cx="66858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355" y="3353841"/>
                <a:ext cx="668581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828243" y="3370962"/>
                <a:ext cx="70801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43" y="3370962"/>
                <a:ext cx="70801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152950" y="4051702"/>
                <a:ext cx="1778885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4051702"/>
                <a:ext cx="1778885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696724" y="4062456"/>
                <a:ext cx="111197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724" y="4062456"/>
                <a:ext cx="1111971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947508" y="4749563"/>
                <a:ext cx="2189767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08" y="4749563"/>
                <a:ext cx="2189767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600543" y="4621964"/>
                <a:ext cx="1304331" cy="62453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43" y="4621964"/>
                <a:ext cx="1304331" cy="6245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947508" y="5247293"/>
                <a:ext cx="2191113" cy="71000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08" y="5247293"/>
                <a:ext cx="2191113" cy="7100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600543" y="5266471"/>
                <a:ext cx="1304331" cy="66909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43" y="5266471"/>
                <a:ext cx="1304331" cy="6690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947508" y="6091931"/>
                <a:ext cx="2225225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08" y="6091931"/>
                <a:ext cx="222522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314053" y="5955542"/>
                <a:ext cx="1877309" cy="66909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B0F0"/>
                              </a:solidFill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053" y="5955542"/>
                <a:ext cx="1877309" cy="6690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813553" y="2894000"/>
                <a:ext cx="91172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u="sng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553" y="2894000"/>
                <a:ext cx="911724" cy="369332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395917" y="2894000"/>
                <a:ext cx="223112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𝐿𝑎𝑝𝑙𝑎𝑐𝑒</m:t>
                      </m:r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u="sng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𝑡𝑟𝑎𝑛𝑠𝑓𝑜𝑟𝑚</m:t>
                      </m:r>
                    </m:oMath>
                  </m:oMathPara>
                </a14:m>
                <a:endParaRPr lang="en-US" u="sng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917" y="2894000"/>
                <a:ext cx="2231124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935124" y="3370962"/>
                <a:ext cx="66858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124" y="3370962"/>
                <a:ext cx="668581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0294558" y="3375608"/>
                <a:ext cx="70801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558" y="3375608"/>
                <a:ext cx="708014" cy="369332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7306041" y="4062456"/>
                <a:ext cx="1926746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41" y="4062456"/>
                <a:ext cx="1926746" cy="369332"/>
              </a:xfrm>
              <a:prstGeom prst="rect">
                <a:avLst/>
              </a:prstGeom>
              <a:blipFill>
                <a:blip r:embed="rId20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0294558" y="4051702"/>
                <a:ext cx="1148584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558" y="4051702"/>
                <a:ext cx="1148584" cy="369332"/>
              </a:xfrm>
              <a:prstGeom prst="rect">
                <a:avLst/>
              </a:prstGeom>
              <a:blipFill>
                <a:blip r:embed="rId21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7306041" y="4749563"/>
                <a:ext cx="197182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41" y="4749563"/>
                <a:ext cx="1971822" cy="369332"/>
              </a:xfrm>
              <a:prstGeom prst="rect">
                <a:avLst/>
              </a:prstGeom>
              <a:blipFill>
                <a:blip r:embed="rId22"/>
                <a:stretch>
                  <a:fillRect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615204" y="4718116"/>
                <a:ext cx="2576796" cy="49128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>
                    <a:solidFill>
                      <a:srgbClr val="00B0F0"/>
                    </a:solidFill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B0F0"/>
                            </a:solidFill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204" y="4718116"/>
                <a:ext cx="2576796" cy="491288"/>
              </a:xfrm>
              <a:prstGeom prst="rect">
                <a:avLst/>
              </a:prstGeom>
              <a:blipFill>
                <a:blip r:embed="rId23"/>
                <a:stretch>
                  <a:fillRect l="-1891" b="-4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415769" y="5393804"/>
                <a:ext cx="210859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769" y="5393804"/>
                <a:ext cx="2108591" cy="369332"/>
              </a:xfrm>
              <a:prstGeom prst="rect">
                <a:avLst/>
              </a:prstGeom>
              <a:blipFill>
                <a:blip r:embed="rId24"/>
                <a:stretch>
                  <a:fillRect b="-80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92496" y="1211762"/>
                <a:ext cx="3433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496" y="1211762"/>
                <a:ext cx="343364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23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 Laplace transform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43904" y="1694480"/>
                <a:ext cx="3550652" cy="75597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904" y="1694480"/>
                <a:ext cx="3550652" cy="7559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2662691" y="268889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inverse Laplace transform is a complex integral, so usually, known Laplace equations and Laplace properties are used for x(t) calculation.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13456" y="3665297"/>
                <a:ext cx="3159326" cy="6173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 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456" y="3665297"/>
                <a:ext cx="3159326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37226" y="4789556"/>
                <a:ext cx="3711785" cy="61369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226" y="4789556"/>
                <a:ext cx="3711785" cy="613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03749" y="5910161"/>
                <a:ext cx="3578737" cy="6118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749" y="5910161"/>
                <a:ext cx="3578737" cy="6118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089400" y="3639550"/>
                <a:ext cx="3608167" cy="6173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   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400" y="3639550"/>
                <a:ext cx="3608167" cy="617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985782" y="4789556"/>
                <a:ext cx="4058034" cy="61369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82" y="4789556"/>
                <a:ext cx="4058034" cy="6136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225430" y="5935908"/>
                <a:ext cx="3924985" cy="6118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430" y="5935908"/>
                <a:ext cx="3924985" cy="6118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67705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Laplace inverse of following signal: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487013" y="1007949"/>
                <a:ext cx="2423997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13" y="1007949"/>
                <a:ext cx="2423997" cy="6519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25689" y="1827658"/>
                <a:ext cx="19164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89" y="1827658"/>
                <a:ext cx="19164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32673" y="1809792"/>
                <a:ext cx="19164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 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673" y="1809792"/>
                <a:ext cx="19164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69493" y="2708733"/>
                <a:ext cx="4416465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493" y="2708733"/>
                <a:ext cx="4416465" cy="6519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69493" y="3663842"/>
                <a:ext cx="2739917" cy="452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493" y="3663842"/>
                <a:ext cx="2739917" cy="45294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20957" y="3645976"/>
                <a:ext cx="2913042" cy="452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57" y="3645976"/>
                <a:ext cx="2913042" cy="45294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69493" y="4384191"/>
                <a:ext cx="4416465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493" y="4384191"/>
                <a:ext cx="4416465" cy="651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30054" y="5321434"/>
                <a:ext cx="4024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  −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54" y="5321434"/>
                <a:ext cx="40242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0054" y="6059649"/>
                <a:ext cx="4543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54" y="6059649"/>
                <a:ext cx="454361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59586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152950" y="588238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an LTI system with impulse response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Find system response to input signal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88238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27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30054" y="1433225"/>
                <a:ext cx="24239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54" y="1433225"/>
                <a:ext cx="242399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530054" y="2009908"/>
                <a:ext cx="1937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54" y="2009908"/>
                <a:ext cx="193700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61000" y="5498137"/>
                <a:ext cx="2794419" cy="452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000" y="5498137"/>
                <a:ext cx="2794419" cy="45294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30054" y="2592438"/>
                <a:ext cx="4628062" cy="657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54" y="2592438"/>
                <a:ext cx="4628062" cy="657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61739" y="6160746"/>
                <a:ext cx="4615366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739" y="6160746"/>
                <a:ext cx="4615366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61671" y="1330093"/>
                <a:ext cx="3465209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671" y="1330093"/>
                <a:ext cx="3465209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594275" y="2736548"/>
                <a:ext cx="13508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275" y="2736548"/>
                <a:ext cx="13508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30054" y="3256900"/>
                <a:ext cx="1736629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054" y="3256900"/>
                <a:ext cx="1736629" cy="6519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348180" y="3449451"/>
                <a:ext cx="991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180" y="3449451"/>
                <a:ext cx="9918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61001" y="3989082"/>
                <a:ext cx="4572277" cy="657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001" y="3989082"/>
                <a:ext cx="4572277" cy="6575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237977" y="4133192"/>
                <a:ext cx="13508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77" y="4133192"/>
                <a:ext cx="13508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61000" y="4726843"/>
                <a:ext cx="6309548" cy="657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000" y="4726843"/>
                <a:ext cx="6309548" cy="6575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615774" y="5355534"/>
                <a:ext cx="2840073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774" y="5355534"/>
                <a:ext cx="2840073" cy="6127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806219" y="5355534"/>
                <a:ext cx="2951385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219" y="5355534"/>
                <a:ext cx="2951385" cy="6127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85003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theories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2756287" y="2084674"/>
            <a:ext cx="8559446" cy="7811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𝑎 𝑐𝑎𝑠𝑎𝑢𝑙 𝑠𝑦𝑠𝑡𝑒𝑚 𝑤𝑖𝑡ℎ 𝑖𝑚𝑝𝑢𝑙𝑠𝑒 𝑟𝑒𝑠𝑝𝑜𝑛𝑠𝑒 𝐻(𝑠)𝑖𝑠 𝑠𝑡𝑎𝑏𝑙𝑒 𝑖𝑓   𝑎𝑛𝑑 𝑜𝑛𝑙𝑦 𝑖𝑓 𝑎𝑙𝑙 𝑜𝑓 𝑡ℎ𝑒 𝑡ℎ𝑒 𝑝𝑜𝑙𝑒𝑠 ℎ𝑎𝑣𝑒 negative real part.	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2756287" y="3038981"/>
            <a:ext cx="8559446" cy="1349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𝐼𝑛𝑖𝑡𝑖𝑎𝑙 𝑣𝑎𝑙𝑢𝑒 𝑡ℎ𝑒𝑜𝑟𝑦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a continuous signal x(t) which is zero for t&lt;0 and contains no impulse function, the initial value can be obtain as follow.	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423567" y="3925904"/>
                <a:ext cx="2423997" cy="462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567" y="3925904"/>
                <a:ext cx="2423997" cy="4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 txBox="1">
            <a:spLocks/>
          </p:cNvSpPr>
          <p:nvPr/>
        </p:nvSpPr>
        <p:spPr>
          <a:xfrm>
            <a:off x="2756287" y="4852858"/>
            <a:ext cx="8559446" cy="1349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𝑣𝑎𝑙𝑢𝑒 𝑡ℎ𝑒𝑜𝑟𝑦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 a continuous signal x(t) which is zero for t&lt;0 and contains no impulse function, the initial value can be obtain as follow.	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550915" y="5527665"/>
                <a:ext cx="2423997" cy="452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915" y="5527665"/>
                <a:ext cx="2423997" cy="45294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2756287" y="1091154"/>
            <a:ext cx="8559446" cy="7811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ROC of a casual system is right sided.	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9881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152950" y="588238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find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following signal.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88238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27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2518" y="1290590"/>
                <a:ext cx="1745158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1290590"/>
                <a:ext cx="1745158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635565" y="1303435"/>
                <a:ext cx="2738378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65" y="1303435"/>
                <a:ext cx="2738378" cy="661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57174" y="2610290"/>
                <a:ext cx="2423997" cy="462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174" y="2610290"/>
                <a:ext cx="2423997" cy="4626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57173" y="3560658"/>
                <a:ext cx="3146219" cy="571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 </m:t>
                          </m:r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173" y="3560658"/>
                <a:ext cx="3146219" cy="5712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376756" y="4642761"/>
                <a:ext cx="4499532" cy="669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 </m:t>
                          </m:r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)(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756" y="4642761"/>
                <a:ext cx="4499532" cy="669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61583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inverse of the casual system with following impulse response.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42518" y="1290590"/>
                <a:ext cx="2431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18" y="1290590"/>
                <a:ext cx="2431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74293" y="2170778"/>
                <a:ext cx="2423997" cy="661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293" y="2170778"/>
                <a:ext cx="2423997" cy="661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74293" y="3192539"/>
                <a:ext cx="4572683" cy="617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</m:d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≻−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293" y="3192539"/>
                <a:ext cx="4572683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632788" y="4169736"/>
                <a:ext cx="3816780" cy="89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≻−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788" y="4169736"/>
                <a:ext cx="3816780" cy="894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63247" y="5239266"/>
                <a:ext cx="39903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247" y="5239266"/>
                <a:ext cx="399036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05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9663324" y="760329"/>
            <a:ext cx="20665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تبدیل متغیر مستقل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EEF82-37C7-AA87-5EEB-3D1277EB3B23}"/>
              </a:ext>
            </a:extLst>
          </p:cNvPr>
          <p:cNvSpPr txBox="1"/>
          <p:nvPr/>
        </p:nvSpPr>
        <p:spPr>
          <a:xfrm>
            <a:off x="9187231" y="1344475"/>
            <a:ext cx="2542684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حالت کلی – </a:t>
            </a:r>
            <a:r>
              <a:rPr lang="en-US" sz="2400" dirty="0">
                <a:cs typeface="B Nazanin" panose="00000400000000000000" pitchFamily="2" charset="-78"/>
              </a:rPr>
              <a:t>x(</a:t>
            </a:r>
            <a:r>
              <a:rPr lang="en-US" sz="2400" dirty="0" err="1">
                <a:cs typeface="B Nazanin" panose="00000400000000000000" pitchFamily="2" charset="-78"/>
              </a:rPr>
              <a:t>at+b</a:t>
            </a:r>
            <a:r>
              <a:rPr lang="en-US" sz="2400" dirty="0">
                <a:cs typeface="B Nazanin" panose="00000400000000000000" pitchFamily="2" charset="-78"/>
              </a:rPr>
              <a:t>)</a:t>
            </a: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2FC4835-69CB-BD77-26FD-F25048FE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1130A-476B-70BB-5CE2-9FBD778F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70" y="2003052"/>
            <a:ext cx="9455150" cy="4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4409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 following casual system. Determine k to make the system stable.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54836" y="3167467"/>
                <a:ext cx="4572683" cy="634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</m:d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𝐾𝑠𝑌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36" y="3167467"/>
                <a:ext cx="4572683" cy="634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40566" y="4078078"/>
                <a:ext cx="6035724" cy="617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66" y="4078078"/>
                <a:ext cx="6035724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815919" y="4169736"/>
                <a:ext cx="3990362" cy="675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919" y="4169736"/>
                <a:ext cx="3990362" cy="675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268" y="1304242"/>
            <a:ext cx="4038600" cy="1495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31664" y="5163853"/>
                <a:ext cx="7123104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𝑝𝑜𝑙𝑒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664" y="5163853"/>
                <a:ext cx="7123104" cy="617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01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 an LTI system with following 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right sided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function. Find system response to the input signal x(t).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570461" y="1242743"/>
                <a:ext cx="4572683" cy="634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461" y="1242743"/>
                <a:ext cx="4572683" cy="634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887161" y="1829595"/>
                <a:ext cx="1736308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161" y="1829595"/>
                <a:ext cx="1736308" cy="612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576034" y="1375183"/>
                <a:ext cx="19949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034" y="1375183"/>
                <a:ext cx="1994942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362679" y="1900825"/>
                <a:ext cx="4572683" cy="661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</m:d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679" y="1900825"/>
                <a:ext cx="4572683" cy="661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474" y="2719047"/>
            <a:ext cx="2295525" cy="1171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89250" y="3978850"/>
                <a:ext cx="457458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0" y="3978850"/>
                <a:ext cx="4574586" cy="661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2790" y="2442391"/>
            <a:ext cx="2305050" cy="1362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2790" y="3977335"/>
            <a:ext cx="2667000" cy="121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40665" y="5611384"/>
                <a:ext cx="466012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665" y="5611384"/>
                <a:ext cx="4660122" cy="6127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589250" y="5615294"/>
                <a:ext cx="999633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0" y="5615294"/>
                <a:ext cx="999633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942305" y="5615294"/>
                <a:ext cx="96513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305" y="5615294"/>
                <a:ext cx="965136" cy="6109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260863" y="5615294"/>
                <a:ext cx="826380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63" y="5615294"/>
                <a:ext cx="826380" cy="612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741650" y="4949472"/>
                <a:ext cx="3675814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0" y="4949472"/>
                <a:ext cx="3675814" cy="6619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73745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4036" y="2327658"/>
            <a:ext cx="8735632" cy="1642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HOMEWORK SOLUTIOND</a:t>
            </a:r>
          </a:p>
        </p:txBody>
      </p:sp>
    </p:spTree>
    <p:extLst>
      <p:ext uri="{BB962C8B-B14F-4D97-AF65-F5344CB8AC3E}">
        <p14:creationId xmlns:p14="http://schemas.microsoft.com/office/powerpoint/2010/main" val="137638241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4036" y="2327658"/>
            <a:ext cx="8735632" cy="1642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HOMEWORK1</a:t>
            </a:r>
          </a:p>
        </p:txBody>
      </p:sp>
    </p:spTree>
    <p:extLst>
      <p:ext uri="{BB962C8B-B14F-4D97-AF65-F5344CB8AC3E}">
        <p14:creationId xmlns:p14="http://schemas.microsoft.com/office/powerpoint/2010/main" val="15089143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466" y="1246698"/>
            <a:ext cx="2770036" cy="1596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19" y="1530289"/>
            <a:ext cx="1674553" cy="1029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21430" y="566397"/>
                <a:ext cx="9009529" cy="48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sz="24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1- </a:t>
                </a:r>
                <a:r>
                  <a:rPr lang="fa-IR" sz="2000" dirty="0">
                    <a:cs typeface="B Nazanin" panose="00000400000000000000" pitchFamily="2" charset="-78"/>
                  </a:rPr>
                  <a:t>در صورتی که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قسمت فرد سیگنال زیر باشد. مقدار انتگرال زیر را محاسبه نمایید.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30" y="566397"/>
                <a:ext cx="9009529" cy="487506"/>
              </a:xfrm>
              <a:prstGeom prst="rect">
                <a:avLst/>
              </a:prstGeom>
              <a:blipFill>
                <a:blip r:embed="rId4"/>
                <a:stretch>
                  <a:fillRect t="-3750" r="-1083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431" y="3527042"/>
            <a:ext cx="2075758" cy="1862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461" y="3527042"/>
            <a:ext cx="2363246" cy="1862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719" y="5823738"/>
            <a:ext cx="4181475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2680" y="3335933"/>
            <a:ext cx="2958403" cy="22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683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519" y="1661682"/>
            <a:ext cx="1674553" cy="1029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21430" y="566397"/>
                <a:ext cx="9009529" cy="48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sz="24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1- </a:t>
                </a:r>
                <a:r>
                  <a:rPr lang="fa-IR" sz="2000" dirty="0">
                    <a:cs typeface="B Nazanin" panose="00000400000000000000" pitchFamily="2" charset="-78"/>
                  </a:rPr>
                  <a:t>در صورتی که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قسمت فرد سیگنال زیر باشد. مقدار انتگرال زیر را محاسبه نمایید.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30" y="566397"/>
                <a:ext cx="9009529" cy="487506"/>
              </a:xfrm>
              <a:prstGeom prst="rect">
                <a:avLst/>
              </a:prstGeom>
              <a:blipFill>
                <a:blip r:embed="rId3"/>
                <a:stretch>
                  <a:fillRect t="-3750" r="-1083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27" y="1053903"/>
            <a:ext cx="2958403" cy="2244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45527" y="2667759"/>
                <a:ext cx="738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27" y="2667759"/>
                <a:ext cx="738215" cy="276999"/>
              </a:xfrm>
              <a:prstGeom prst="rect">
                <a:avLst/>
              </a:prstGeom>
              <a:blipFill>
                <a:blip r:embed="rId5"/>
                <a:stretch>
                  <a:fillRect r="-66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32598" y="1541409"/>
                <a:ext cx="565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98" y="1541409"/>
                <a:ext cx="565091" cy="276999"/>
              </a:xfrm>
              <a:prstGeom prst="rect">
                <a:avLst/>
              </a:prstGeom>
              <a:blipFill>
                <a:blip r:embed="rId6"/>
                <a:stretch>
                  <a:fillRect l="-7609" r="-86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50127" y="3643633"/>
                <a:ext cx="988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127" y="3643633"/>
                <a:ext cx="988284" cy="276999"/>
              </a:xfrm>
              <a:prstGeom prst="rect">
                <a:avLst/>
              </a:prstGeom>
              <a:blipFill>
                <a:blip r:embed="rId7"/>
                <a:stretch>
                  <a:fillRect l="-13580" t="-17778" r="-740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332598" y="3473297"/>
                <a:ext cx="1663917" cy="617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98" y="3473297"/>
                <a:ext cx="1663917" cy="6176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50127" y="4635339"/>
                <a:ext cx="14948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127" y="4635339"/>
                <a:ext cx="1494833" cy="276999"/>
              </a:xfrm>
              <a:prstGeom prst="rect">
                <a:avLst/>
              </a:prstGeom>
              <a:blipFill>
                <a:blip r:embed="rId9"/>
                <a:stretch>
                  <a:fillRect l="-8980" t="-17391" r="-4490" b="-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26830" y="4464298"/>
                <a:ext cx="4871013" cy="619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830" y="4464298"/>
                <a:ext cx="4871013" cy="6190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50126" y="5627045"/>
                <a:ext cx="1321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126" y="5627045"/>
                <a:ext cx="1321708" cy="276999"/>
              </a:xfrm>
              <a:prstGeom prst="rect">
                <a:avLst/>
              </a:prstGeom>
              <a:blipFill>
                <a:blip r:embed="rId11"/>
                <a:stretch>
                  <a:fillRect l="-10138" t="-17391" r="-5069" b="-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26830" y="5399297"/>
                <a:ext cx="5249514" cy="621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830" y="5399297"/>
                <a:ext cx="5249514" cy="6219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5314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519" y="1661682"/>
            <a:ext cx="1674553" cy="1029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21430" y="566397"/>
                <a:ext cx="9009529" cy="48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sz="24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1- </a:t>
                </a:r>
                <a:r>
                  <a:rPr lang="fa-IR" sz="2000" dirty="0">
                    <a:cs typeface="B Nazanin" panose="00000400000000000000" pitchFamily="2" charset="-78"/>
                  </a:rPr>
                  <a:t>در صورتی که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قسمت فرد سیگنال زیر باشد. مقدار انتگرال زیر را محاسبه نمایید.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30" y="566397"/>
                <a:ext cx="9009529" cy="487506"/>
              </a:xfrm>
              <a:prstGeom prst="rect">
                <a:avLst/>
              </a:prstGeom>
              <a:blipFill>
                <a:blip r:embed="rId3"/>
                <a:stretch>
                  <a:fillRect t="-3750" r="-1083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27" y="1053903"/>
            <a:ext cx="2958403" cy="2244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45527" y="2667759"/>
                <a:ext cx="738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27" y="2667759"/>
                <a:ext cx="738215" cy="276999"/>
              </a:xfrm>
              <a:prstGeom prst="rect">
                <a:avLst/>
              </a:prstGeom>
              <a:blipFill>
                <a:blip r:embed="rId5"/>
                <a:stretch>
                  <a:fillRect r="-66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32598" y="1541409"/>
                <a:ext cx="565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598" y="1541409"/>
                <a:ext cx="565091" cy="276999"/>
              </a:xfrm>
              <a:prstGeom prst="rect">
                <a:avLst/>
              </a:prstGeom>
              <a:blipFill>
                <a:blip r:embed="rId6"/>
                <a:stretch>
                  <a:fillRect l="-7609" r="-86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50127" y="4635339"/>
                <a:ext cx="1244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127" y="4635339"/>
                <a:ext cx="1244764" cy="276999"/>
              </a:xfrm>
              <a:prstGeom prst="rect">
                <a:avLst/>
              </a:prstGeom>
              <a:blipFill>
                <a:blip r:embed="rId7"/>
                <a:stretch>
                  <a:fillRect l="-10784" t="-17391" r="-5392" b="-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50126" y="5627045"/>
                <a:ext cx="815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126" y="5627045"/>
                <a:ext cx="815160" cy="276999"/>
              </a:xfrm>
              <a:prstGeom prst="rect">
                <a:avLst/>
              </a:prstGeom>
              <a:blipFill>
                <a:blip r:embed="rId8"/>
                <a:stretch>
                  <a:fillRect l="-16541" t="-17391" r="-8271" b="-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89550" y="3517010"/>
                <a:ext cx="4560544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550" y="3517010"/>
                <a:ext cx="4560544" cy="6227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50127" y="3689911"/>
                <a:ext cx="1244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127" y="3689911"/>
                <a:ext cx="1244764" cy="276999"/>
              </a:xfrm>
              <a:prstGeom prst="rect">
                <a:avLst/>
              </a:prstGeom>
              <a:blipFill>
                <a:blip r:embed="rId10"/>
                <a:stretch>
                  <a:fillRect l="-10784" t="-17391" r="-5392" b="-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89550" y="4373274"/>
                <a:ext cx="5818196" cy="621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550" y="4373274"/>
                <a:ext cx="5818196" cy="621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40013" y="5338277"/>
                <a:ext cx="1663917" cy="617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013" y="5338277"/>
                <a:ext cx="1663917" cy="6176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9512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17059" y="781550"/>
                <a:ext cx="9009529" cy="42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2- سیگنال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در شکل زیر نشان داده شده است. مطلوب است سیگنال های زیر را رسم نمایید.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59" y="781550"/>
                <a:ext cx="9009529" cy="421654"/>
              </a:xfrm>
              <a:prstGeom prst="rect">
                <a:avLst/>
              </a:prstGeom>
              <a:blipFill>
                <a:blip r:embed="rId2"/>
                <a:stretch>
                  <a:fillRect r="-744" b="-27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59" y="1396516"/>
            <a:ext cx="2489835" cy="15462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930588" y="1353289"/>
                <a:ext cx="6096000" cy="9998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الف)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𝑑𝑡</m:t>
                        </m:r>
                      </m:den>
                    </m:f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/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88" y="1353289"/>
                <a:ext cx="6096000" cy="999889"/>
              </a:xfrm>
              <a:prstGeom prst="rect">
                <a:avLst/>
              </a:prstGeom>
              <a:blipFill>
                <a:blip r:embed="rId4"/>
                <a:stretch>
                  <a:fillRect r="-800" b="-7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301" y="2942741"/>
            <a:ext cx="1905001" cy="1651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71" y="4733365"/>
            <a:ext cx="2567164" cy="17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32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17059" y="781550"/>
            <a:ext cx="900952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3- </a:t>
            </a:r>
            <a:r>
              <a:rPr lang="fa-IR" sz="2000" dirty="0">
                <a:cs typeface="B Nazanin" panose="00000400000000000000" pitchFamily="2" charset="-78"/>
              </a:rPr>
              <a:t>دوره تناوب اصلی سیگنال های زیر را بیابید.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930588" y="1462368"/>
                <a:ext cx="6096000" cy="9085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10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)</m:t>
                        </m:r>
                      </m:e>
                    </m:func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5</m:t>
                        </m:r>
                      </m:sup>
                    </m:sSup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88" y="1462368"/>
                <a:ext cx="6096000" cy="908582"/>
              </a:xfrm>
              <a:prstGeom prst="rect">
                <a:avLst/>
              </a:prstGeom>
              <a:blipFill>
                <a:blip r:embed="rId2"/>
                <a:stretch>
                  <a:fillRect r="-800" b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81550" y="2733346"/>
                <a:ext cx="1757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2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10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50" y="2733346"/>
                <a:ext cx="17572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397188" y="2833737"/>
            <a:ext cx="5334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930588" y="2611614"/>
                <a:ext cx="1477199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88" y="2611614"/>
                <a:ext cx="1477199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40246" y="3351910"/>
                <a:ext cx="1439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𝑠𝑖𝑛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⁡(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4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246" y="3351910"/>
                <a:ext cx="1439818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4397188" y="3485491"/>
            <a:ext cx="5334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935070" y="3238367"/>
                <a:ext cx="147719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070" y="3238367"/>
                <a:ext cx="1477199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381550" y="4091827"/>
                <a:ext cx="39443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2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10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𝑠𝑖𝑛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⁡(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50" y="4091827"/>
                <a:ext cx="3944350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6521823" y="4175640"/>
            <a:ext cx="5334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164583" y="4091827"/>
                <a:ext cx="28627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:r>
                  <a:rPr lang="fa-IR" dirty="0">
                    <a:solidFill>
                      <a:srgbClr val="0070C0"/>
                    </a:solidFill>
                    <a:cs typeface="B Nazanin" panose="00000400000000000000" pitchFamily="2" charset="-78"/>
                  </a:rPr>
                  <a:t>کوچکترین مضرب مشترک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dirty="0">
                    <a:solidFill>
                      <a:srgbClr val="0070C0"/>
                    </a:solidFill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dirty="0">
                    <a:solidFill>
                      <a:srgbClr val="0070C0"/>
                    </a:solidFill>
                    <a:cs typeface="B Nazanin" panose="00000400000000000000" pitchFamily="2" charset="-78"/>
                  </a:rPr>
                  <a:t>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83" y="4091827"/>
                <a:ext cx="2862708" cy="369332"/>
              </a:xfrm>
              <a:prstGeom prst="rect">
                <a:avLst/>
              </a:prstGeom>
              <a:blipFill>
                <a:blip r:embed="rId8"/>
                <a:stretch>
                  <a:fillRect t="-3279" r="-1915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073807" y="4085432"/>
                <a:ext cx="827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T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807" y="4085432"/>
                <a:ext cx="8275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381550" y="5078667"/>
                <a:ext cx="2216824" cy="499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3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/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50" y="5078667"/>
                <a:ext cx="2216824" cy="4998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4663888" y="5265642"/>
            <a:ext cx="533400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311324" y="5022177"/>
                <a:ext cx="3759555" cy="659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Ω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𝑚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</m:den>
                      </m:f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20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324" y="5022177"/>
                <a:ext cx="3759555" cy="6594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7162342" y="5912360"/>
            <a:ext cx="4305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>
                <a:solidFill>
                  <a:srgbClr val="0070C0"/>
                </a:solidFill>
                <a:cs typeface="B Nazanin" panose="00000400000000000000" pitchFamily="2" charset="-78"/>
              </a:rPr>
              <a:t>در سیگنال های گسسته دوره تناوب حتما عدد صحیح است.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644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17059" y="781550"/>
                <a:ext cx="9009529" cy="55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sz="28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4- </a:t>
                </a:r>
                <a:r>
                  <a:rPr lang="fa-IR" sz="2000" dirty="0">
                    <a:cs typeface="B Nazanin" panose="00000400000000000000" pitchFamily="2" charset="-78"/>
                  </a:rPr>
                  <a:t>مقدار انرژی سیگنال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را محاسبه کنید.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59" y="781550"/>
                <a:ext cx="9009529" cy="553357"/>
              </a:xfrm>
              <a:prstGeom prst="rect">
                <a:avLst/>
              </a:prstGeom>
              <a:blipFill>
                <a:blip r:embed="rId2"/>
                <a:stretch>
                  <a:fillRect t="-5495" r="-1421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58368" y="1528219"/>
                <a:ext cx="3668440" cy="710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368" y="1528219"/>
                <a:ext cx="3668440" cy="710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808" y="2728286"/>
            <a:ext cx="1914525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758" y="2431534"/>
            <a:ext cx="2931219" cy="1755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992607" y="2246868"/>
                <a:ext cx="6712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607" y="2246868"/>
                <a:ext cx="671209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77925" y="5061786"/>
                <a:ext cx="2771593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25" y="5061786"/>
                <a:ext cx="2771593" cy="704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329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9325089" y="618089"/>
            <a:ext cx="240482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تعاریف در مورد سیگنال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2FC4835-69CB-BD77-26FD-F25048FE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A8779CC-D2DC-569E-1A57-6489F918C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4494" y="2626751"/>
                <a:ext cx="6823011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sz="1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)=−</m:t>
                    </m:r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sz="1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signals 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A8779CC-D2DC-569E-1A57-6489F918C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494" y="2626751"/>
                <a:ext cx="6823011" cy="524256"/>
              </a:xfrm>
              <a:prstGeom prst="rect">
                <a:avLst/>
              </a:prstGeom>
              <a:blipFill>
                <a:blip r:embed="rId2"/>
                <a:stretch>
                  <a:fillRect l="-536" t="-15116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2CBB89-8CF9-E166-8341-7F20DF63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481" y="1402587"/>
            <a:ext cx="2938623" cy="169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F450ED-AD6D-08BA-8E14-A51EE6FF53B8}"/>
              </a:ext>
            </a:extLst>
          </p:cNvPr>
          <p:cNvSpPr txBox="1"/>
          <p:nvPr/>
        </p:nvSpPr>
        <p:spPr>
          <a:xfrm>
            <a:off x="9839653" y="1171755"/>
            <a:ext cx="189026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سیگنال زوج و فرد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90FD20-07B2-8B65-BB0D-BB8E12B76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493" y="2961024"/>
            <a:ext cx="2846388" cy="222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75337D-D681-F2C2-F402-3A3CBF3BE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84" y="5246394"/>
            <a:ext cx="6106478" cy="498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5A95E6-1FBD-C67D-E857-17010554A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84" y="5788923"/>
            <a:ext cx="6106478" cy="1041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EB9F99-EB0A-5689-4637-F10CB77E8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967" y="3593019"/>
            <a:ext cx="4029075" cy="714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C4A2A3-6479-C96D-04AD-77B4E5D51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6896" y="4375171"/>
            <a:ext cx="31623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1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17059" y="781550"/>
            <a:ext cx="9009529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5- </a:t>
            </a:r>
            <a:r>
              <a:rPr lang="fa-IR" sz="2000" dirty="0">
                <a:cs typeface="B Nazanin" panose="00000400000000000000" pitchFamily="2" charset="-78"/>
              </a:rPr>
              <a:t>خواص شش گانه دو سیستم زیر، شامل حافظه، معکوس پذیری، علیّت، پایداری، تغییرناپذیری با زمان و خطی بودن را بررسی نمایید.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930588" y="1853234"/>
                <a:ext cx="6096000" cy="12670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𝑗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sin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]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/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       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B Nazanin" panose="00000400000000000000" pitchFamily="2" charset="-78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B Nazanin" panose="00000400000000000000" pitchFamily="2" charset="-78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   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88" y="1853234"/>
                <a:ext cx="6096000" cy="1267014"/>
              </a:xfrm>
              <a:prstGeom prst="rect">
                <a:avLst/>
              </a:prstGeom>
              <a:blipFill>
                <a:blip r:embed="rId2"/>
                <a:stretch>
                  <a:fillRect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67790" y="3398615"/>
                <a:ext cx="19848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𝑤𝑖𝑡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𝑜𝑢𝑡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𝑚𝑒𝑚𝑜𝑟𝑦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90" y="3398615"/>
                <a:ext cx="1984839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71648" y="2822783"/>
                <a:ext cx="2129494" cy="551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3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𝑗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sin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[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]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48" y="2822783"/>
                <a:ext cx="2129494" cy="551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67790" y="4283109"/>
                <a:ext cx="1192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90" y="4283109"/>
                <a:ext cx="1192634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3622459" y="4375442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37477" y="4283109"/>
                <a:ext cx="1192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77" y="4283109"/>
                <a:ext cx="1192634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5339341" y="4402095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01554" y="4283109"/>
                <a:ext cx="1764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𝑖𝑛𝑣𝑎𝑟𝑖𝑒𝑛𝑡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554" y="4283109"/>
                <a:ext cx="17647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72107" y="4773617"/>
                <a:ext cx="19863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107" y="4773617"/>
                <a:ext cx="1986394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4241820" y="4876864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52959" y="4773376"/>
                <a:ext cx="23933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59" y="4773376"/>
                <a:ext cx="2393300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7011789" y="4876864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440717" y="4771491"/>
                <a:ext cx="1553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𝑛𝑜𝑛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717" y="4771491"/>
                <a:ext cx="155305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298412" y="5264125"/>
                <a:ext cx="1262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412" y="5264125"/>
                <a:ext cx="1262012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3650120" y="5356458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162947" y="5245955"/>
                <a:ext cx="891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𝑠𝑡𝑎𝑏𝑙𝑒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947" y="5245955"/>
                <a:ext cx="8918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367789" y="3832358"/>
                <a:ext cx="930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𝑐𝑎𝑠𝑢𝑎𝑙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89" y="3832358"/>
                <a:ext cx="93096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017059" y="5870162"/>
                <a:ext cx="19863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59" y="5870162"/>
                <a:ext cx="1986394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3405" y="5843904"/>
                <a:ext cx="16400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3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/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405" y="5843904"/>
                <a:ext cx="1640064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>
            <a:off x="5431275" y="5962495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19066" y="5777829"/>
                <a:ext cx="1708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066" y="5777829"/>
                <a:ext cx="1708673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/>
          <p:cNvSpPr/>
          <p:nvPr/>
        </p:nvSpPr>
        <p:spPr>
          <a:xfrm>
            <a:off x="7752096" y="5940750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229436" y="5782020"/>
                <a:ext cx="1953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𝑛𝑜𝑛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𝑖𝑛𝑣𝑒𝑟𝑡𝑖𝑏𝑙𝑒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436" y="5782020"/>
                <a:ext cx="1953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79452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17059" y="781550"/>
            <a:ext cx="9009529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5- </a:t>
            </a:r>
            <a:r>
              <a:rPr lang="fa-IR" sz="2000">
                <a:cs typeface="B Nazanin" panose="00000400000000000000" pitchFamily="2" charset="-78"/>
              </a:rPr>
              <a:t>خواص شش گانه دو سیستم زیر، شامل حافظه، معکوس پذیری، علیّت، پایداری، تغییرناپذیری با زمان و خطی بودن را بررسی نمایید.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930588" y="1853234"/>
                <a:ext cx="6096000" cy="12670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𝑗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sin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]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r" rtl="1"/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       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B Nazanin" panose="00000400000000000000" pitchFamily="2" charset="-78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B Nazanin" panose="00000400000000000000" pitchFamily="2" charset="-78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B Nazanin" panose="00000400000000000000" pitchFamily="2" charset="-78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   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  <m:t>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88" y="1853234"/>
                <a:ext cx="6096000" cy="1267014"/>
              </a:xfrm>
              <a:prstGeom prst="rect">
                <a:avLst/>
              </a:prstGeom>
              <a:blipFill>
                <a:blip r:embed="rId2"/>
                <a:stretch>
                  <a:fillRect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67790" y="3398615"/>
                <a:ext cx="1116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𝑚𝑒𝑚𝑜𝑟𝑦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90" y="3398615"/>
                <a:ext cx="1116780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67790" y="4283109"/>
                <a:ext cx="11396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90" y="4283109"/>
                <a:ext cx="113960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3622459" y="4375442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37477" y="4283109"/>
                <a:ext cx="1143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77" y="4283109"/>
                <a:ext cx="1143005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5339341" y="4402095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01554" y="4283109"/>
                <a:ext cx="1764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𝑖𝑛𝑣𝑎𝑟𝑖𝑒𝑛𝑡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554" y="4283109"/>
                <a:ext cx="17647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72107" y="4773617"/>
                <a:ext cx="19863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)+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107" y="4773617"/>
                <a:ext cx="1986394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4241820" y="4876864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48198" y="4773376"/>
                <a:ext cx="302358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)+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198" y="4773376"/>
                <a:ext cx="3023582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7011789" y="4876864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440717" y="4771491"/>
                <a:ext cx="8838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𝑙𝑖𝑛𝑒𝑎𝑟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717" y="4771491"/>
                <a:ext cx="8838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298412" y="5264125"/>
                <a:ext cx="13168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70C0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𝑘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412" y="5264125"/>
                <a:ext cx="131689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3650120" y="5356458"/>
            <a:ext cx="45298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162947" y="5245955"/>
                <a:ext cx="891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𝑠𝑡𝑎𝑏𝑙𝑒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947" y="5245955"/>
                <a:ext cx="8918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367789" y="3832358"/>
                <a:ext cx="1335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𝑐𝑎𝑠𝑢𝑎𝑙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89" y="3832358"/>
                <a:ext cx="13357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337171" y="5828796"/>
                <a:ext cx="1953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𝑛𝑜𝑛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𝑖𝑛𝑣𝑒𝑟𝑡𝑖𝑏𝑙𝑒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171" y="5828796"/>
                <a:ext cx="1953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67789" y="2656216"/>
                <a:ext cx="3846374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𝑦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          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      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89" y="2656216"/>
                <a:ext cx="3846374" cy="7101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70128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4036" y="2327658"/>
            <a:ext cx="8735632" cy="1642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HOMEWORK </a:t>
            </a:r>
            <a:r>
              <a:rPr lang="fa-I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7531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52950" y="265072"/>
            <a:ext cx="9009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</a:t>
            </a:r>
            <a:r>
              <a:rPr lang="fa-IR" sz="3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- </a:t>
            </a:r>
            <a:r>
              <a:rPr lang="fa-IR" sz="2000" dirty="0">
                <a:cs typeface="B Nazanin" panose="00000400000000000000" pitchFamily="2" charset="-78"/>
              </a:rPr>
              <a:t>پاسخ یک سیستم </a:t>
            </a:r>
            <a:r>
              <a:rPr lang="en-US" sz="2000" dirty="0">
                <a:cs typeface="B Nazanin" panose="00000400000000000000" pitchFamily="2" charset="-78"/>
              </a:rPr>
              <a:t>LTI</a:t>
            </a:r>
            <a:r>
              <a:rPr lang="fa-IR" sz="2000" dirty="0">
                <a:cs typeface="B Nazanin" panose="00000400000000000000" pitchFamily="2" charset="-78"/>
              </a:rPr>
              <a:t> برای ورودی های </a:t>
            </a:r>
            <a:r>
              <a:rPr lang="en-US" sz="2000" dirty="0">
                <a:cs typeface="B Nazanin" panose="00000400000000000000" pitchFamily="2" charset="-78"/>
              </a:rPr>
              <a:t>x [n]</a:t>
            </a:r>
            <a:r>
              <a:rPr lang="fa-IR" sz="2000" dirty="0">
                <a:cs typeface="B Nazanin" panose="00000400000000000000" pitchFamily="2" charset="-78"/>
              </a:rPr>
              <a:t> و پاسخ ضربه </a:t>
            </a:r>
            <a:r>
              <a:rPr lang="en-US" sz="2000" dirty="0">
                <a:cs typeface="B Nazanin" panose="00000400000000000000" pitchFamily="2" charset="-78"/>
              </a:rPr>
              <a:t>h[n]</a:t>
            </a:r>
            <a:r>
              <a:rPr lang="fa-IR" sz="2000" dirty="0">
                <a:cs typeface="B Nazanin" panose="00000400000000000000" pitchFamily="2" charset="-78"/>
              </a:rPr>
              <a:t>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54162" y="1998139"/>
                <a:ext cx="6048451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            </m:t>
                              </m:r>
                            </m:e>
                          </m:eqAr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62" y="1998139"/>
                <a:ext cx="604845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10443732" y="1883242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الف)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32" y="2916499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ب)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642764" y="3055596"/>
                <a:ext cx="4906471" cy="746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764" y="3055596"/>
                <a:ext cx="4906471" cy="7468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71958" y="4491043"/>
                <a:ext cx="4126386" cy="84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958" y="4491043"/>
                <a:ext cx="4126386" cy="847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9984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41443" y="153413"/>
            <a:ext cx="9009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</a:t>
            </a:r>
            <a:r>
              <a:rPr lang="fa-IR" sz="3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- </a:t>
            </a:r>
            <a:r>
              <a:rPr lang="fa-IR" sz="2000" dirty="0">
                <a:cs typeface="B Nazanin" panose="00000400000000000000" pitchFamily="2" charset="-78"/>
              </a:rPr>
              <a:t>پاسخ یک سیستم </a:t>
            </a:r>
            <a:r>
              <a:rPr lang="en-US" sz="2000" dirty="0">
                <a:cs typeface="B Nazanin" panose="00000400000000000000" pitchFamily="2" charset="-78"/>
              </a:rPr>
              <a:t>LTI</a:t>
            </a:r>
            <a:r>
              <a:rPr lang="fa-IR" sz="2000" dirty="0">
                <a:cs typeface="B Nazanin" panose="00000400000000000000" pitchFamily="2" charset="-78"/>
              </a:rPr>
              <a:t> برای ورودی های </a:t>
            </a:r>
            <a:r>
              <a:rPr lang="en-US" sz="2000" dirty="0">
                <a:cs typeface="B Nazanin" panose="00000400000000000000" pitchFamily="2" charset="-78"/>
              </a:rPr>
              <a:t>x [n]</a:t>
            </a:r>
            <a:r>
              <a:rPr lang="fa-IR" sz="2000" dirty="0">
                <a:cs typeface="B Nazanin" panose="00000400000000000000" pitchFamily="2" charset="-78"/>
              </a:rPr>
              <a:t> و پاسخ ضربه </a:t>
            </a:r>
            <a:r>
              <a:rPr lang="en-US" sz="2000" dirty="0">
                <a:cs typeface="B Nazanin" panose="00000400000000000000" pitchFamily="2" charset="-78"/>
              </a:rPr>
              <a:t>h[n]</a:t>
            </a:r>
            <a:r>
              <a:rPr lang="fa-IR" sz="2000" dirty="0">
                <a:cs typeface="B Nazanin" panose="00000400000000000000" pitchFamily="2" charset="-78"/>
              </a:rPr>
              <a:t>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210925" y="1042624"/>
                <a:ext cx="6048451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            </m:t>
                              </m:r>
                            </m:e>
                          </m:eqAr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925" y="1042624"/>
                <a:ext cx="6048451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10392448" y="1251184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الف)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64966" y="3763333"/>
                <a:ext cx="5634556" cy="871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6" y="3763333"/>
                <a:ext cx="5634556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796" y="2061073"/>
            <a:ext cx="4722694" cy="15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150" y="2061073"/>
            <a:ext cx="4722694" cy="15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02750" y="1784637"/>
                <a:ext cx="650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750" y="1784637"/>
                <a:ext cx="6508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63873" y="1824043"/>
                <a:ext cx="665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873" y="1824043"/>
                <a:ext cx="665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64966" y="4599499"/>
                <a:ext cx="7369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66" y="4599499"/>
                <a:ext cx="7369838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5837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41443" y="153413"/>
            <a:ext cx="9009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</a:t>
            </a:r>
            <a:r>
              <a:rPr lang="fa-IR" sz="3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- </a:t>
            </a:r>
            <a:r>
              <a:rPr lang="fa-IR" sz="2000" dirty="0">
                <a:cs typeface="B Nazanin" panose="00000400000000000000" pitchFamily="2" charset="-78"/>
              </a:rPr>
              <a:t>پاسخ یک سیستم </a:t>
            </a:r>
            <a:r>
              <a:rPr lang="en-US" sz="2000" dirty="0">
                <a:cs typeface="B Nazanin" panose="00000400000000000000" pitchFamily="2" charset="-78"/>
              </a:rPr>
              <a:t>LTI</a:t>
            </a:r>
            <a:r>
              <a:rPr lang="fa-IR" sz="2000" dirty="0">
                <a:cs typeface="B Nazanin" panose="00000400000000000000" pitchFamily="2" charset="-78"/>
              </a:rPr>
              <a:t> برای ورودی های </a:t>
            </a:r>
            <a:r>
              <a:rPr lang="en-US" sz="2000" dirty="0">
                <a:cs typeface="B Nazanin" panose="00000400000000000000" pitchFamily="2" charset="-78"/>
              </a:rPr>
              <a:t>x [n]</a:t>
            </a:r>
            <a:r>
              <a:rPr lang="fa-IR" sz="2000" dirty="0">
                <a:cs typeface="B Nazanin" panose="00000400000000000000" pitchFamily="2" charset="-78"/>
              </a:rPr>
              <a:t> و پاسخ ضربه </a:t>
            </a:r>
            <a:r>
              <a:rPr lang="en-US" sz="2000" dirty="0">
                <a:cs typeface="B Nazanin" panose="00000400000000000000" pitchFamily="2" charset="-78"/>
              </a:rPr>
              <a:t>h[n]</a:t>
            </a:r>
            <a:r>
              <a:rPr lang="fa-IR" sz="2000" dirty="0">
                <a:cs typeface="B Nazanin" panose="00000400000000000000" pitchFamily="2" charset="-78"/>
              </a:rPr>
              <a:t>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49259" y="728337"/>
                <a:ext cx="73698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9" y="728337"/>
                <a:ext cx="7369838" cy="369332"/>
              </a:xfrm>
              <a:prstGeom prst="rect">
                <a:avLst/>
              </a:prstGeom>
              <a:blipFill>
                <a:blip r:embed="rId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59" y="1288244"/>
            <a:ext cx="4722694" cy="7946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259" y="2094747"/>
            <a:ext cx="4722694" cy="8601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259" y="2966743"/>
            <a:ext cx="4722694" cy="849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259" y="3816470"/>
            <a:ext cx="4722694" cy="8412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259" y="4657718"/>
            <a:ext cx="4722694" cy="8497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9259" y="5674261"/>
            <a:ext cx="4722694" cy="8488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1953" y="3130220"/>
            <a:ext cx="4722694" cy="137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278491" y="2833968"/>
                <a:ext cx="681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491" y="2833968"/>
                <a:ext cx="681212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707476" y="1456326"/>
                <a:ext cx="10835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76" y="1456326"/>
                <a:ext cx="10835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707476" y="2329337"/>
                <a:ext cx="10835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76" y="2329337"/>
                <a:ext cx="108356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707476" y="3200253"/>
                <a:ext cx="10835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76" y="3200253"/>
                <a:ext cx="108356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07476" y="3971468"/>
                <a:ext cx="10835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76" y="3971468"/>
                <a:ext cx="108356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707476" y="4819740"/>
                <a:ext cx="10835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76" y="4819740"/>
                <a:ext cx="108356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707476" y="5853134"/>
                <a:ext cx="10835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76" y="5853134"/>
                <a:ext cx="10835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96884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17059" y="781550"/>
            <a:ext cx="90095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2-</a:t>
            </a:r>
            <a:r>
              <a:rPr lang="fa-IR" sz="4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پاسخ یک سیستم </a:t>
            </a:r>
            <a:r>
              <a:rPr lang="en-US" sz="2000" dirty="0">
                <a:cs typeface="B Nazanin" panose="00000400000000000000" pitchFamily="2" charset="-78"/>
              </a:rPr>
              <a:t>LTI</a:t>
            </a:r>
            <a:r>
              <a:rPr lang="fa-IR" sz="2000" dirty="0">
                <a:cs typeface="B Nazanin" panose="00000400000000000000" pitchFamily="2" charset="-78"/>
              </a:rPr>
              <a:t> برای ورودی  </a:t>
            </a:r>
            <a:r>
              <a:rPr lang="en-US" sz="2000" dirty="0">
                <a:cs typeface="B Nazanin" panose="00000400000000000000" pitchFamily="2" charset="-78"/>
              </a:rPr>
              <a:t>x (t)</a:t>
            </a:r>
            <a:r>
              <a:rPr lang="fa-IR" sz="2000" dirty="0">
                <a:cs typeface="B Nazanin" panose="00000400000000000000" pitchFamily="2" charset="-78"/>
              </a:rPr>
              <a:t> و پاسخ ضربه </a:t>
            </a:r>
            <a:r>
              <a:rPr lang="en-US" sz="2000" dirty="0">
                <a:cs typeface="B Nazanin" panose="00000400000000000000" pitchFamily="2" charset="-78"/>
              </a:rPr>
              <a:t>h(t)</a:t>
            </a:r>
            <a:r>
              <a:rPr lang="fa-IR" sz="2000" dirty="0">
                <a:cs typeface="B Nazanin" panose="00000400000000000000" pitchFamily="2" charset="-78"/>
              </a:rPr>
              <a:t> را بیابید  و نتیجه را رسم نمایید.</a:t>
            </a:r>
            <a:endParaRPr lang="en-US" sz="24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95917" y="1659922"/>
                <a:ext cx="6096000" cy="12536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   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           </m:t>
                              </m:r>
                            </m:e>
                          </m:eqAr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fa-IR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17" y="1659922"/>
                <a:ext cx="6096000" cy="1253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69119" y="3084021"/>
                <a:ext cx="73649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19" y="3084021"/>
                <a:ext cx="736496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3352800" y="4169664"/>
            <a:ext cx="0" cy="160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77440" y="5193792"/>
            <a:ext cx="2279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52800" y="4624670"/>
            <a:ext cx="358138" cy="33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706368" y="4941464"/>
            <a:ext cx="268224" cy="252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710938" y="4624672"/>
            <a:ext cx="1" cy="316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303383" y="3897185"/>
                <a:ext cx="6712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383" y="3897185"/>
                <a:ext cx="6712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785616" y="5141451"/>
                <a:ext cx="353568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616" y="5141451"/>
                <a:ext cx="35356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538728" y="5141451"/>
                <a:ext cx="353568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28" y="5141451"/>
                <a:ext cx="35356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080467" y="473133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467" y="4731331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063705" y="447511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705" y="4475112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 flipV="1">
            <a:off x="5711952" y="4169664"/>
            <a:ext cx="0" cy="160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36592" y="5193792"/>
            <a:ext cx="2279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358384" y="4608577"/>
            <a:ext cx="341376" cy="348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5711952" y="4941464"/>
            <a:ext cx="268224" cy="252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5716522" y="4624672"/>
            <a:ext cx="1" cy="316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5662535" y="3897185"/>
                <a:ext cx="10717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535" y="3897185"/>
                <a:ext cx="107176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124466" y="5141451"/>
                <a:ext cx="227156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66" y="5141451"/>
                <a:ext cx="227156" cy="338554"/>
              </a:xfrm>
              <a:prstGeom prst="rect">
                <a:avLst/>
              </a:prstGeom>
              <a:blipFill>
                <a:blip r:embed="rId10"/>
                <a:stretch>
                  <a:fillRect r="-864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897880" y="5141451"/>
                <a:ext cx="353568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0" y="5141451"/>
                <a:ext cx="35356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439619" y="473133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619" y="4731331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410528" y="438746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528" y="4387465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 flipV="1">
            <a:off x="5349239" y="4947858"/>
            <a:ext cx="1524" cy="24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121453" y="4169664"/>
            <a:ext cx="0" cy="160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146093" y="5193792"/>
            <a:ext cx="2279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524045" y="4631852"/>
            <a:ext cx="358138" cy="319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7877613" y="4941464"/>
            <a:ext cx="243840" cy="23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7882183" y="4624672"/>
            <a:ext cx="1" cy="316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072036" y="3897185"/>
                <a:ext cx="10717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036" y="3897185"/>
                <a:ext cx="107176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7306834" y="5125797"/>
                <a:ext cx="353568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834" y="5125797"/>
                <a:ext cx="353568" cy="338554"/>
              </a:xfrm>
              <a:prstGeom prst="rect">
                <a:avLst/>
              </a:prstGeom>
              <a:blipFill>
                <a:blip r:embed="rId13"/>
                <a:stretch>
                  <a:fillRect r="-18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7820029" y="438746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029" y="4387465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/>
          <p:cNvCxnSpPr/>
          <p:nvPr/>
        </p:nvCxnSpPr>
        <p:spPr>
          <a:xfrm flipV="1">
            <a:off x="7514900" y="4947858"/>
            <a:ext cx="1524" cy="24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10547564" y="3710940"/>
            <a:ext cx="240" cy="206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9572444" y="5193792"/>
            <a:ext cx="2279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9931508" y="3992276"/>
            <a:ext cx="327406" cy="76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10547564" y="4916384"/>
            <a:ext cx="288076" cy="294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10258916" y="4006182"/>
            <a:ext cx="288888" cy="750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9685902" y="3384520"/>
                <a:ext cx="22994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902" y="3384520"/>
                <a:ext cx="2299476" cy="369332"/>
              </a:xfrm>
              <a:prstGeom prst="rect">
                <a:avLst/>
              </a:prstGeom>
              <a:blipFill>
                <a:blip r:embed="rId1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9733185" y="5125797"/>
                <a:ext cx="353568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185" y="5125797"/>
                <a:ext cx="353568" cy="338554"/>
              </a:xfrm>
              <a:prstGeom prst="rect">
                <a:avLst/>
              </a:prstGeom>
              <a:blipFill>
                <a:blip r:embed="rId16"/>
                <a:stretch>
                  <a:fillRect r="-18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10493440" y="454724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440" y="4547247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/>
          <p:nvPr/>
        </p:nvCxnSpPr>
        <p:spPr>
          <a:xfrm flipH="1" flipV="1">
            <a:off x="9934222" y="4756797"/>
            <a:ext cx="7029" cy="436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10523883" y="380856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883" y="3808561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61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3-</a:t>
            </a:r>
            <a:r>
              <a:rPr lang="fa-IR" sz="4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سیگنال </a:t>
            </a:r>
            <a:r>
              <a:rPr lang="en-US" sz="2000" dirty="0">
                <a:cs typeface="B Nazanin" panose="00000400000000000000" pitchFamily="2" charset="-78"/>
              </a:rPr>
              <a:t>y(t)</a:t>
            </a:r>
            <a:r>
              <a:rPr lang="fa-IR" sz="2000" dirty="0">
                <a:cs typeface="B Nazanin" panose="00000400000000000000" pitchFamily="2" charset="-78"/>
              </a:rPr>
              <a:t> و </a:t>
            </a:r>
            <a:r>
              <a:rPr lang="en-US" sz="2000" dirty="0">
                <a:cs typeface="B Nazanin" panose="00000400000000000000" pitchFamily="2" charset="-78"/>
              </a:rPr>
              <a:t>g(t)</a:t>
            </a:r>
            <a:r>
              <a:rPr lang="fa-IR" sz="2000" dirty="0">
                <a:cs typeface="B Nazanin" panose="00000400000000000000" pitchFamily="2" charset="-78"/>
              </a:rPr>
              <a:t> را با محاسبه کانولوشن های زیر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58180" y="1290590"/>
                <a:ext cx="52487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180" y="1290590"/>
                <a:ext cx="5248745" cy="369332"/>
              </a:xfrm>
              <a:prstGeom prst="rect">
                <a:avLst/>
              </a:prstGeom>
              <a:blipFill>
                <a:blip r:embed="rId2"/>
                <a:stretch>
                  <a:fillRect t="-118333" r="-9292" b="-1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956787" y="1870059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الف) </a:t>
            </a:r>
            <a:r>
              <a:rPr lang="en-US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y(t)=x(t)*h(t)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82298" y="2449528"/>
            <a:ext cx="223009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ب)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g(t)=(dx(t)/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dt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)*h(t)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48580" y="4391686"/>
            <a:ext cx="252412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401030" y="3019860"/>
            <a:ext cx="9525" cy="180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753455" y="4067836"/>
            <a:ext cx="581025" cy="3238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043967" y="3708688"/>
                <a:ext cx="5583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967" y="3708688"/>
                <a:ext cx="558358" cy="307777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70712" y="4391686"/>
                <a:ext cx="3457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12" y="4391686"/>
                <a:ext cx="3457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145967" y="434406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967" y="4344061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75523" y="434406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523" y="4344061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 rot="9968695">
            <a:off x="3406329" y="2988880"/>
            <a:ext cx="1427218" cy="1390558"/>
          </a:xfrm>
          <a:prstGeom prst="arc">
            <a:avLst>
              <a:gd name="adj1" fmla="val 1702948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370947" y="3684159"/>
                <a:ext cx="5591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947" y="3684159"/>
                <a:ext cx="559192" cy="307777"/>
              </a:xfrm>
              <a:prstGeom prst="rect">
                <a:avLst/>
              </a:prstGeom>
              <a:blipFill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784720" y="4014149"/>
                <a:ext cx="5245539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720" y="4014149"/>
                <a:ext cx="5245539" cy="704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12072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3-</a:t>
            </a:r>
            <a:r>
              <a:rPr lang="fa-IR" sz="4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سیگنال </a:t>
            </a:r>
            <a:r>
              <a:rPr lang="en-US" sz="2000" dirty="0">
                <a:cs typeface="B Nazanin" panose="00000400000000000000" pitchFamily="2" charset="-78"/>
              </a:rPr>
              <a:t>y(t)</a:t>
            </a:r>
            <a:r>
              <a:rPr lang="fa-IR" sz="2000" dirty="0">
                <a:cs typeface="B Nazanin" panose="00000400000000000000" pitchFamily="2" charset="-78"/>
              </a:rPr>
              <a:t> و </a:t>
            </a:r>
            <a:r>
              <a:rPr lang="en-US" sz="2000" dirty="0">
                <a:cs typeface="B Nazanin" panose="00000400000000000000" pitchFamily="2" charset="-78"/>
              </a:rPr>
              <a:t>g(t)</a:t>
            </a:r>
            <a:r>
              <a:rPr lang="fa-IR" sz="2000" dirty="0">
                <a:cs typeface="B Nazanin" panose="00000400000000000000" pitchFamily="2" charset="-78"/>
              </a:rPr>
              <a:t> را با محاسبه کانولوشن های زیر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10555" y="1054525"/>
                <a:ext cx="52487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555" y="1054525"/>
                <a:ext cx="5248745" cy="369332"/>
              </a:xfrm>
              <a:prstGeom prst="rect">
                <a:avLst/>
              </a:prstGeom>
              <a:blipFill>
                <a:blip r:embed="rId2"/>
                <a:stretch>
                  <a:fillRect t="-116393" r="-9292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9181828" y="1067871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الف)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y(t)=x(t)*h(t)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43175" y="3717875"/>
            <a:ext cx="321761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789115" y="2346049"/>
            <a:ext cx="9525" cy="180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93017" y="3403550"/>
            <a:ext cx="581025" cy="3238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33103" y="3052311"/>
                <a:ext cx="8453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103" y="3052311"/>
                <a:ext cx="845360" cy="307777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58797" y="3717875"/>
                <a:ext cx="35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97" y="3717875"/>
                <a:ext cx="3595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391537" y="3701788"/>
                <a:ext cx="749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537" y="3701788"/>
                <a:ext cx="7497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20812" y="3661845"/>
                <a:ext cx="749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812" y="3661845"/>
                <a:ext cx="7497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 rot="9968695">
            <a:off x="3794414" y="2315069"/>
            <a:ext cx="1427218" cy="1390558"/>
          </a:xfrm>
          <a:prstGeom prst="arc">
            <a:avLst>
              <a:gd name="adj1" fmla="val 1702948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759032" y="3010348"/>
                <a:ext cx="5699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032" y="3010348"/>
                <a:ext cx="569900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636627" y="1941694"/>
                <a:ext cx="5245539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27" y="1941694"/>
                <a:ext cx="5245539" cy="704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238427" y="3486952"/>
                <a:ext cx="2273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27" y="3486952"/>
                <a:ext cx="2273764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327229" y="3486952"/>
                <a:ext cx="1087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229" y="3486952"/>
                <a:ext cx="1087990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2529846" y="5263545"/>
            <a:ext cx="321761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775786" y="4332934"/>
            <a:ext cx="11537" cy="136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380143" y="4931902"/>
            <a:ext cx="581025" cy="3238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19774" y="4597981"/>
                <a:ext cx="8453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774" y="4597981"/>
                <a:ext cx="845360" cy="307777"/>
              </a:xfrm>
              <a:prstGeom prst="rect">
                <a:avLst/>
              </a:prstGeom>
              <a:blipFill>
                <a:blip r:embed="rId11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545468" y="5263545"/>
                <a:ext cx="35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468" y="5263545"/>
                <a:ext cx="3595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995946" y="5239803"/>
                <a:ext cx="749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946" y="5239803"/>
                <a:ext cx="7497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806393" y="5221185"/>
                <a:ext cx="749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393" y="5221185"/>
                <a:ext cx="7497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/>
          <p:cNvSpPr/>
          <p:nvPr/>
        </p:nvSpPr>
        <p:spPr>
          <a:xfrm rot="9968695">
            <a:off x="3781085" y="3860739"/>
            <a:ext cx="1427218" cy="1390558"/>
          </a:xfrm>
          <a:prstGeom prst="arc">
            <a:avLst>
              <a:gd name="adj1" fmla="val 1702948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745703" y="4556018"/>
                <a:ext cx="5699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03" y="4556018"/>
                <a:ext cx="569900" cy="307777"/>
              </a:xfrm>
              <a:prstGeom prst="rect">
                <a:avLst/>
              </a:prstGeom>
              <a:blipFill>
                <a:blip r:embed="rId1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034927" y="4724495"/>
                <a:ext cx="2871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927" y="4724495"/>
                <a:ext cx="2871684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93442" y="5093827"/>
                <a:ext cx="1450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42" y="5093827"/>
                <a:ext cx="1450590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8909583" y="4127565"/>
                <a:ext cx="2196499" cy="715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83" y="4127565"/>
                <a:ext cx="2196499" cy="7151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8909583" y="4863795"/>
                <a:ext cx="2194832" cy="658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83" y="4863795"/>
                <a:ext cx="2194832" cy="65864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43652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3-</a:t>
            </a:r>
            <a:r>
              <a:rPr lang="fa-IR" sz="4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سیگنال </a:t>
            </a:r>
            <a:r>
              <a:rPr lang="en-US" sz="2000" dirty="0">
                <a:cs typeface="B Nazanin" panose="00000400000000000000" pitchFamily="2" charset="-78"/>
              </a:rPr>
              <a:t>y(t)</a:t>
            </a:r>
            <a:r>
              <a:rPr lang="fa-IR" sz="2000" dirty="0">
                <a:cs typeface="B Nazanin" panose="00000400000000000000" pitchFamily="2" charset="-78"/>
              </a:rPr>
              <a:t> و </a:t>
            </a:r>
            <a:r>
              <a:rPr lang="en-US" sz="2000" dirty="0">
                <a:cs typeface="B Nazanin" panose="00000400000000000000" pitchFamily="2" charset="-78"/>
              </a:rPr>
              <a:t>g(t)</a:t>
            </a:r>
            <a:r>
              <a:rPr lang="fa-IR" sz="2000" dirty="0">
                <a:cs typeface="B Nazanin" panose="00000400000000000000" pitchFamily="2" charset="-78"/>
              </a:rPr>
              <a:t> را با محاسبه کانولوشن های زیر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10555" y="1054525"/>
                <a:ext cx="52487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555" y="1054525"/>
                <a:ext cx="5248745" cy="369332"/>
              </a:xfrm>
              <a:prstGeom prst="rect">
                <a:avLst/>
              </a:prstGeom>
              <a:blipFill>
                <a:blip r:embed="rId2"/>
                <a:stretch>
                  <a:fillRect t="-116393" r="-9292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9181828" y="1067871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الف)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y(t)=x(t)*h(t)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29846" y="2888742"/>
            <a:ext cx="321761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775786" y="1958131"/>
            <a:ext cx="11537" cy="136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86138" y="2557099"/>
            <a:ext cx="581025" cy="3238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302364" y="2195120"/>
                <a:ext cx="8453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364" y="2195120"/>
                <a:ext cx="845360" cy="307777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545468" y="2888742"/>
                <a:ext cx="35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468" y="2888742"/>
                <a:ext cx="3595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671253" y="2883113"/>
                <a:ext cx="749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53" y="2883113"/>
                <a:ext cx="7497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292241" y="2855302"/>
                <a:ext cx="749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41" y="2855302"/>
                <a:ext cx="7497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/>
          <p:cNvSpPr/>
          <p:nvPr/>
        </p:nvSpPr>
        <p:spPr>
          <a:xfrm rot="9968695">
            <a:off x="3781085" y="1485936"/>
            <a:ext cx="1427218" cy="1390558"/>
          </a:xfrm>
          <a:prstGeom prst="arc">
            <a:avLst>
              <a:gd name="adj1" fmla="val 1702948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745703" y="2181215"/>
                <a:ext cx="5699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03" y="2181215"/>
                <a:ext cx="569900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074852" y="3710005"/>
                <a:ext cx="2273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852" y="3710005"/>
                <a:ext cx="2273764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725228" y="3537105"/>
                <a:ext cx="2196499" cy="715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28" y="3537105"/>
                <a:ext cx="2196499" cy="715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8298339" y="3522475"/>
                <a:ext cx="2897716" cy="660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339" y="3522475"/>
                <a:ext cx="2897716" cy="6604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37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9325089" y="618089"/>
            <a:ext cx="240482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تعاریف در مورد سیگنال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2FC4835-69CB-BD77-26FD-F25048FE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50ED-AD6D-08BA-8E14-A51EE6FF53B8}"/>
              </a:ext>
            </a:extLst>
          </p:cNvPr>
          <p:cNvSpPr txBox="1"/>
          <p:nvPr/>
        </p:nvSpPr>
        <p:spPr>
          <a:xfrm>
            <a:off x="10088119" y="1171755"/>
            <a:ext cx="1641796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سیگنال متناوب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CE736-4D30-439B-C11F-98570496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335" y="1083764"/>
            <a:ext cx="238125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B32AB-342B-3DA3-8030-BEE396252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80" y="1989221"/>
            <a:ext cx="7407592" cy="1309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B415B8-D449-272B-457B-AB716736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1" y="3429000"/>
            <a:ext cx="5788978" cy="567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E4B273-2D91-2606-4CBC-7D6626C0F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996" y="4246510"/>
            <a:ext cx="4124007" cy="735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93C600-CD26-1F91-0DED-99A483F6A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539" y="5232017"/>
            <a:ext cx="1176914" cy="9194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0412C6-8EB2-0328-DC60-4A5CB50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440" y="5173111"/>
            <a:ext cx="1231424" cy="9194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885411-F173-F84D-F193-686EDAA58CBB}"/>
              </a:ext>
            </a:extLst>
          </p:cNvPr>
          <p:cNvSpPr txBox="1"/>
          <p:nvPr/>
        </p:nvSpPr>
        <p:spPr>
          <a:xfrm>
            <a:off x="3294851" y="6292506"/>
            <a:ext cx="1478290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متناوب نیست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132FA2-DAA6-D0AA-C022-BC9EB81E6F63}"/>
              </a:ext>
            </a:extLst>
          </p:cNvPr>
          <p:cNvSpPr txBox="1"/>
          <p:nvPr/>
        </p:nvSpPr>
        <p:spPr>
          <a:xfrm>
            <a:off x="7631862" y="6273857"/>
            <a:ext cx="2914580" cy="461665"/>
          </a:xfrm>
          <a:prstGeom prst="rect">
            <a:avLst/>
          </a:prstGeom>
          <a:solidFill>
            <a:srgbClr val="B7F743"/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متناوب با دوره تناوب اصلی 6</a:t>
            </a:r>
          </a:p>
        </p:txBody>
      </p:sp>
    </p:spTree>
    <p:extLst>
      <p:ext uri="{BB962C8B-B14F-4D97-AF65-F5344CB8AC3E}">
        <p14:creationId xmlns:p14="http://schemas.microsoft.com/office/powerpoint/2010/main" val="40458275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3-</a:t>
            </a:r>
            <a:r>
              <a:rPr lang="fa-IR" sz="4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سیگنال </a:t>
            </a:r>
            <a:r>
              <a:rPr lang="en-US" sz="2000" dirty="0">
                <a:cs typeface="B Nazanin" panose="00000400000000000000" pitchFamily="2" charset="-78"/>
              </a:rPr>
              <a:t>y(t)</a:t>
            </a:r>
            <a:r>
              <a:rPr lang="fa-IR" sz="2000" dirty="0">
                <a:cs typeface="B Nazanin" panose="00000400000000000000" pitchFamily="2" charset="-78"/>
              </a:rPr>
              <a:t> و </a:t>
            </a:r>
            <a:r>
              <a:rPr lang="en-US" sz="2000" dirty="0">
                <a:cs typeface="B Nazanin" panose="00000400000000000000" pitchFamily="2" charset="-78"/>
              </a:rPr>
              <a:t>g(t)</a:t>
            </a:r>
            <a:r>
              <a:rPr lang="fa-IR" sz="2000" dirty="0">
                <a:cs typeface="B Nazanin" panose="00000400000000000000" pitchFamily="2" charset="-78"/>
              </a:rPr>
              <a:t> را با محاسبه کانولوشن های زیر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10555" y="1054525"/>
                <a:ext cx="52487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   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555" y="1054525"/>
                <a:ext cx="5248745" cy="369332"/>
              </a:xfrm>
              <a:prstGeom prst="rect">
                <a:avLst/>
              </a:prstGeom>
              <a:blipFill>
                <a:blip r:embed="rId2"/>
                <a:stretch>
                  <a:fillRect t="-116393" r="-9292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392208" y="1816252"/>
                <a:ext cx="3016723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08" y="1816252"/>
                <a:ext cx="3016723" cy="619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8819860" y="1091352"/>
            <a:ext cx="223009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ب)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g(t)=(dx(t)/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dt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)*h(t)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96958" y="2676678"/>
                <a:ext cx="6796156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958" y="2676678"/>
                <a:ext cx="6796156" cy="38792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55943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4- </a:t>
            </a:r>
            <a:r>
              <a:rPr lang="fa-IR" sz="2000" dirty="0">
                <a:cs typeface="B Nazanin" panose="00000400000000000000" pitchFamily="2" charset="-78"/>
              </a:rPr>
              <a:t>پایداری و علی بودن سیستم هایی با پاسخ ضربه زیر را بررسی کنید.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066479" y="778211"/>
                <a:ext cx="6096000" cy="17671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[−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]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]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پ)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ت)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−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479" y="778211"/>
                <a:ext cx="6096000" cy="1767150"/>
              </a:xfrm>
              <a:prstGeom prst="rect">
                <a:avLst/>
              </a:prstGeom>
              <a:blipFill>
                <a:blip r:embed="rId2"/>
                <a:stretch>
                  <a:fillRect b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40343" y="1290590"/>
                <a:ext cx="5252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𝑐𝑎𝑠𝑎𝑢𝑙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𝑓𝑜𝑟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3" y="1290590"/>
                <a:ext cx="525227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440343" y="1741189"/>
                <a:ext cx="473161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𝑠𝑡𝑎𝑏𝑙𝑒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3" y="1741189"/>
                <a:ext cx="4731616" cy="862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42417" y="3099139"/>
                <a:ext cx="2143279" cy="746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[−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417" y="3099139"/>
                <a:ext cx="2143279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30520" y="3287877"/>
                <a:ext cx="1335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𝑐𝑎𝑠𝑎𝑢𝑙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520" y="3287877"/>
                <a:ext cx="13357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42417" y="3910561"/>
                <a:ext cx="6256328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B Nazanin" panose="00000400000000000000" pitchFamily="2" charset="-78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417" y="3910561"/>
                <a:ext cx="6256328" cy="9727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034121" y="4212246"/>
                <a:ext cx="1157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𝑢𝑛𝑠𝑡𝑎𝑏𝑙𝑒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121" y="4212246"/>
                <a:ext cx="11579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14869" y="5211147"/>
                <a:ext cx="1055096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5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[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3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869" y="5211147"/>
                <a:ext cx="1055096" cy="491288"/>
              </a:xfrm>
              <a:prstGeom prst="rect">
                <a:avLst/>
              </a:prstGeom>
              <a:blipFill>
                <a:blip r:embed="rId9"/>
                <a:stretch>
                  <a:fillRect r="-120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168688" y="5227329"/>
                <a:ext cx="1335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𝑐𝑎𝑠𝑎𝑢𝑙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688" y="5227329"/>
                <a:ext cx="13357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198415" y="5762112"/>
                <a:ext cx="6638356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  <m:t>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625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15" y="5762112"/>
                <a:ext cx="6638356" cy="9727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034121" y="6063797"/>
                <a:ext cx="891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𝑠𝑡𝑎𝑏𝑙𝑒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121" y="6063797"/>
                <a:ext cx="8918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89334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4- </a:t>
            </a:r>
            <a:r>
              <a:rPr lang="fa-IR" sz="2000" dirty="0">
                <a:cs typeface="B Nazanin" panose="00000400000000000000" pitchFamily="2" charset="-78"/>
              </a:rPr>
              <a:t>پایداری و علی بودن سیستم هایی با پاسخ ضربه زیر را بررسی کنید.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066479" y="778211"/>
                <a:ext cx="6096000" cy="17671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[−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]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5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]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پ)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ت)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−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479" y="778211"/>
                <a:ext cx="6096000" cy="1767150"/>
              </a:xfrm>
              <a:prstGeom prst="rect">
                <a:avLst/>
              </a:prstGeom>
              <a:blipFill>
                <a:blip r:embed="rId2"/>
                <a:stretch>
                  <a:fillRect b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40343" y="1290590"/>
                <a:ext cx="5252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𝑐𝑎𝑠𝑎𝑢𝑙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𝑓𝑜𝑟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3" y="1290590"/>
                <a:ext cx="525227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440343" y="1741189"/>
                <a:ext cx="473161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𝑠𝑡𝑎𝑏𝑙𝑒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3" y="1741189"/>
                <a:ext cx="4731616" cy="862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30520" y="3287877"/>
                <a:ext cx="930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𝑐𝑎𝑠𝑎𝑢𝑙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520" y="3287877"/>
                <a:ext cx="9309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28345" y="5227329"/>
                <a:ext cx="930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𝑐𝑎𝑠𝑎𝑢𝑙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345" y="5227329"/>
                <a:ext cx="9309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929549" y="4080873"/>
                <a:ext cx="891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𝑠𝑡𝑎𝑏𝑙𝑒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49" y="4080873"/>
                <a:ext cx="8918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52950" y="3255331"/>
                <a:ext cx="1055096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3255331"/>
                <a:ext cx="1055096" cy="491288"/>
              </a:xfrm>
              <a:prstGeom prst="rect">
                <a:avLst/>
              </a:prstGeom>
              <a:blipFill>
                <a:blip r:embed="rId8"/>
                <a:stretch>
                  <a:fillRect r="-140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40343" y="3907493"/>
                <a:ext cx="3932680" cy="7160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3" y="3907493"/>
                <a:ext cx="3932680" cy="7160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152950" y="5188099"/>
                <a:ext cx="1055096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−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188099"/>
                <a:ext cx="1055096" cy="491288"/>
              </a:xfrm>
              <a:prstGeom prst="rect">
                <a:avLst/>
              </a:prstGeom>
              <a:blipFill>
                <a:blip r:embed="rId10"/>
                <a:stretch>
                  <a:fillRect r="-102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99992" y="5885853"/>
                <a:ext cx="5738430" cy="711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− 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Nazanin" panose="00000400000000000000" pitchFamily="2" charset="-78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−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Nazanin" panose="00000400000000000000" pitchFamily="2" charset="-78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−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p>
                          </m:sSup>
                          <m:f>
                            <m:fPr>
                              <m:type m:val="noBar"/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992" y="5885853"/>
                <a:ext cx="5738430" cy="7114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73720" y="6056893"/>
                <a:ext cx="891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m:t>𝑠𝑡𝑎𝑏𝑙𝑒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720" y="6056893"/>
                <a:ext cx="8918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77397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5- </a:t>
            </a:r>
            <a:r>
              <a:rPr lang="fa-IR" sz="2000" dirty="0">
                <a:cs typeface="B Nazanin" panose="00000400000000000000" pitchFamily="2" charset="-78"/>
              </a:rPr>
              <a:t>اگر پاسخ ضربه یک سیستم </a:t>
            </a:r>
            <a:r>
              <a:rPr lang="en-US" sz="2000" dirty="0">
                <a:cs typeface="B Nazanin" panose="00000400000000000000" pitchFamily="2" charset="-78"/>
              </a:rPr>
              <a:t>LTI</a:t>
            </a:r>
            <a:r>
              <a:rPr lang="fa-IR" sz="2000" dirty="0">
                <a:cs typeface="B Nazanin" panose="00000400000000000000" pitchFamily="2" charset="-78"/>
              </a:rPr>
              <a:t> برابر با </a:t>
            </a:r>
            <a:r>
              <a:rPr lang="en-US" sz="2000" dirty="0">
                <a:cs typeface="B Nazanin" panose="00000400000000000000" pitchFamily="2" charset="-78"/>
              </a:rPr>
              <a:t>h(t)</a:t>
            </a:r>
            <a:r>
              <a:rPr lang="fa-IR" sz="2000" dirty="0">
                <a:cs typeface="B Nazanin" panose="00000400000000000000" pitchFamily="2" charset="-78"/>
              </a:rPr>
              <a:t> باشد، پاسخ سیستم به ورودی </a:t>
            </a:r>
            <a:r>
              <a:rPr lang="en-US" sz="2000" dirty="0">
                <a:cs typeface="B Nazanin" panose="00000400000000000000" pitchFamily="2" charset="-78"/>
              </a:rPr>
              <a:t>x(t)</a:t>
            </a:r>
            <a:r>
              <a:rPr lang="fa-IR" sz="2000" dirty="0">
                <a:cs typeface="B Nazanin" panose="00000400000000000000" pitchFamily="2" charset="-78"/>
              </a:rPr>
              <a:t> رابیابید.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18" y="997934"/>
            <a:ext cx="41433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68" y="4146571"/>
            <a:ext cx="5648325" cy="1266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91265" y="2707793"/>
                <a:ext cx="2958374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265" y="2707793"/>
                <a:ext cx="2958374" cy="704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15918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5- </a:t>
            </a:r>
            <a:r>
              <a:rPr lang="fa-IR" sz="2000" dirty="0">
                <a:cs typeface="B Nazanin" panose="00000400000000000000" pitchFamily="2" charset="-78"/>
              </a:rPr>
              <a:t>اگر پاسخ ضربه یک سیستم </a:t>
            </a:r>
            <a:r>
              <a:rPr lang="en-US" sz="2000" dirty="0">
                <a:cs typeface="B Nazanin" panose="00000400000000000000" pitchFamily="2" charset="-78"/>
              </a:rPr>
              <a:t>LTI</a:t>
            </a:r>
            <a:r>
              <a:rPr lang="fa-IR" sz="2000" dirty="0">
                <a:cs typeface="B Nazanin" panose="00000400000000000000" pitchFamily="2" charset="-78"/>
              </a:rPr>
              <a:t> برابر با </a:t>
            </a:r>
            <a:r>
              <a:rPr lang="en-US" sz="2000" dirty="0">
                <a:cs typeface="B Nazanin" panose="00000400000000000000" pitchFamily="2" charset="-78"/>
              </a:rPr>
              <a:t>h(t)</a:t>
            </a:r>
            <a:r>
              <a:rPr lang="fa-IR" sz="2000" dirty="0">
                <a:cs typeface="B Nazanin" panose="00000400000000000000" pitchFamily="2" charset="-78"/>
              </a:rPr>
              <a:t> باشد، پاسخ سیستم به ورودی </a:t>
            </a:r>
            <a:r>
              <a:rPr lang="en-US" sz="2000" dirty="0">
                <a:cs typeface="B Nazanin" panose="00000400000000000000" pitchFamily="2" charset="-78"/>
              </a:rPr>
              <a:t>x(t)</a:t>
            </a:r>
            <a:r>
              <a:rPr lang="fa-IR" sz="2000" dirty="0">
                <a:cs typeface="B Nazanin" panose="00000400000000000000" pitchFamily="2" charset="-78"/>
              </a:rPr>
              <a:t> رابیابید.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92468" y="1026262"/>
                <a:ext cx="2958374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68" y="1026262"/>
                <a:ext cx="2958374" cy="7045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68" y="1917310"/>
            <a:ext cx="2247900" cy="1228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235373" y="2347006"/>
                <a:ext cx="35486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73" y="2347006"/>
                <a:ext cx="3548664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283" y="3458482"/>
            <a:ext cx="2152650" cy="1276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54490" y="4096657"/>
                <a:ext cx="3406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490" y="4096657"/>
                <a:ext cx="34067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2468" y="4944595"/>
                <a:ext cx="3120085" cy="712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68" y="4944595"/>
                <a:ext cx="3120085" cy="7128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15799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5- </a:t>
            </a:r>
            <a:r>
              <a:rPr lang="fa-IR" sz="2000" dirty="0">
                <a:cs typeface="B Nazanin" panose="00000400000000000000" pitchFamily="2" charset="-78"/>
              </a:rPr>
              <a:t>اگر پاسخ ضربه یک سیستم </a:t>
            </a:r>
            <a:r>
              <a:rPr lang="en-US" sz="2000" dirty="0">
                <a:cs typeface="B Nazanin" panose="00000400000000000000" pitchFamily="2" charset="-78"/>
              </a:rPr>
              <a:t>LTI</a:t>
            </a:r>
            <a:r>
              <a:rPr lang="fa-IR" sz="2000" dirty="0">
                <a:cs typeface="B Nazanin" panose="00000400000000000000" pitchFamily="2" charset="-78"/>
              </a:rPr>
              <a:t> برابر با </a:t>
            </a:r>
            <a:r>
              <a:rPr lang="en-US" sz="2000" dirty="0">
                <a:cs typeface="B Nazanin" panose="00000400000000000000" pitchFamily="2" charset="-78"/>
              </a:rPr>
              <a:t>h(t)</a:t>
            </a:r>
            <a:r>
              <a:rPr lang="fa-IR" sz="2000" dirty="0">
                <a:cs typeface="B Nazanin" panose="00000400000000000000" pitchFamily="2" charset="-78"/>
              </a:rPr>
              <a:t> باشد، پاسخ سیستم به ورودی </a:t>
            </a:r>
            <a:r>
              <a:rPr lang="en-US" sz="2000" dirty="0">
                <a:cs typeface="B Nazanin" panose="00000400000000000000" pitchFamily="2" charset="-78"/>
              </a:rPr>
              <a:t>x(t)</a:t>
            </a:r>
            <a:r>
              <a:rPr lang="fa-IR" sz="2000" dirty="0">
                <a:cs typeface="B Nazanin" panose="00000400000000000000" pitchFamily="2" charset="-78"/>
              </a:rPr>
              <a:t> رابیابید.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92468" y="1026262"/>
                <a:ext cx="2958374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68" y="1026262"/>
                <a:ext cx="2958374" cy="7045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83518" y="2339090"/>
                <a:ext cx="3060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518" y="2339090"/>
                <a:ext cx="30605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083" y="1940077"/>
            <a:ext cx="2228850" cy="1238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37708" y="3264567"/>
                <a:ext cx="4301883" cy="715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708" y="3264567"/>
                <a:ext cx="4301883" cy="7151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468" y="4169720"/>
            <a:ext cx="2133600" cy="1295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083518" y="4632754"/>
                <a:ext cx="3060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518" y="4632754"/>
                <a:ext cx="30605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7707" y="5688290"/>
                <a:ext cx="4180055" cy="715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707" y="5688290"/>
                <a:ext cx="4180055" cy="715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59245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4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5- </a:t>
            </a:r>
            <a:r>
              <a:rPr lang="fa-IR" sz="2000" dirty="0">
                <a:cs typeface="B Nazanin" panose="00000400000000000000" pitchFamily="2" charset="-78"/>
              </a:rPr>
              <a:t>اگر پاسخ ضربه یک سیستم </a:t>
            </a:r>
            <a:r>
              <a:rPr lang="en-US" sz="2000" dirty="0">
                <a:cs typeface="B Nazanin" panose="00000400000000000000" pitchFamily="2" charset="-78"/>
              </a:rPr>
              <a:t>LTI</a:t>
            </a:r>
            <a:r>
              <a:rPr lang="fa-IR" sz="2000" dirty="0">
                <a:cs typeface="B Nazanin" panose="00000400000000000000" pitchFamily="2" charset="-78"/>
              </a:rPr>
              <a:t> برابر با </a:t>
            </a:r>
            <a:r>
              <a:rPr lang="en-US" sz="2000" dirty="0">
                <a:cs typeface="B Nazanin" panose="00000400000000000000" pitchFamily="2" charset="-78"/>
              </a:rPr>
              <a:t>h(t)</a:t>
            </a:r>
            <a:r>
              <a:rPr lang="fa-IR" sz="2000" dirty="0">
                <a:cs typeface="B Nazanin" panose="00000400000000000000" pitchFamily="2" charset="-78"/>
              </a:rPr>
              <a:t> باشد، پاسخ سیستم به ورودی </a:t>
            </a:r>
            <a:r>
              <a:rPr lang="en-US" sz="2000" dirty="0">
                <a:cs typeface="B Nazanin" panose="00000400000000000000" pitchFamily="2" charset="-78"/>
              </a:rPr>
              <a:t>x(t)</a:t>
            </a:r>
            <a:r>
              <a:rPr lang="fa-IR" sz="2000" dirty="0">
                <a:cs typeface="B Nazanin" panose="00000400000000000000" pitchFamily="2" charset="-78"/>
              </a:rPr>
              <a:t> رابیابید.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92468" y="1026262"/>
                <a:ext cx="2958374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68" y="1026262"/>
                <a:ext cx="2958374" cy="7045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83518" y="2339090"/>
                <a:ext cx="2887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518" y="2339090"/>
                <a:ext cx="288739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37708" y="3264567"/>
                <a:ext cx="2861874" cy="714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708" y="3264567"/>
                <a:ext cx="2861874" cy="714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083518" y="4632754"/>
                <a:ext cx="2028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518" y="4632754"/>
                <a:ext cx="20281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37707" y="5688290"/>
                <a:ext cx="11008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707" y="5688290"/>
                <a:ext cx="110081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318" y="1917310"/>
            <a:ext cx="2190750" cy="1190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2468" y="4311169"/>
            <a:ext cx="18478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823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70322" y="270929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6- </a:t>
                </a:r>
                <a:r>
                  <a:rPr lang="fa-IR" sz="2000" dirty="0">
                    <a:cs typeface="B Nazanin" panose="00000400000000000000" pitchFamily="2" charset="-78"/>
                  </a:rPr>
                  <a:t>پاسخ یک سیستم </a:t>
                </a:r>
                <a:r>
                  <a:rPr lang="en-US" sz="2000" i="1" dirty="0">
                    <a:cs typeface="B Nazanin" panose="00000400000000000000" pitchFamily="2" charset="-78"/>
                  </a:rPr>
                  <a:t>LTI</a:t>
                </a:r>
                <a:r>
                  <a:rPr lang="fa-IR" sz="2000" dirty="0">
                    <a:cs typeface="B Nazanin" panose="00000400000000000000" pitchFamily="2" charset="-78"/>
                  </a:rPr>
                  <a:t> به ورودی </a:t>
                </a:r>
                <a:r>
                  <a:rPr lang="en-US" sz="2000" i="1" dirty="0">
                    <a:cs typeface="B Nazanin" panose="00000400000000000000" pitchFamily="2" charset="-78"/>
                  </a:rPr>
                  <a:t>x(t)</a:t>
                </a:r>
                <a:r>
                  <a:rPr lang="fa-IR" sz="2000" dirty="0">
                    <a:cs typeface="B Nazanin" panose="00000400000000000000" pitchFamily="2" charset="-78"/>
                  </a:rPr>
                  <a:t> برای است با </a:t>
                </a:r>
                <a:r>
                  <a:rPr lang="en-US" sz="2000" i="1" dirty="0">
                    <a:cs typeface="B Nazanin" panose="00000400000000000000" pitchFamily="2" charset="-78"/>
                  </a:rPr>
                  <a:t>y(t)=u(t)-u(t-4)</a:t>
                </a:r>
                <a:r>
                  <a:rPr lang="fa-IR" sz="2000" dirty="0">
                    <a:cs typeface="B Nazanin" panose="00000400000000000000" pitchFamily="2" charset="-78"/>
                  </a:rPr>
                  <a:t>، پاسخ این سیستم 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بدست آورده و رسم کنید.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قسمت زوج سیگنال </a:t>
                </a:r>
                <a:r>
                  <a:rPr lang="en-US" sz="2000" i="1" dirty="0">
                    <a:cs typeface="B Nazanin" panose="00000400000000000000" pitchFamily="2" charset="-78"/>
                  </a:rPr>
                  <a:t>x</a:t>
                </a:r>
                <a:r>
                  <a:rPr lang="fa-IR" sz="2000" dirty="0">
                    <a:cs typeface="B Nazanin" panose="00000400000000000000" pitchFamily="2" charset="-78"/>
                  </a:rPr>
                  <a:t> است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  <a:blipFill>
                <a:blip r:embed="rId2"/>
                <a:stretch>
                  <a:fillRect l="-744" t="-9483" r="-812" b="-16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921" y="1085987"/>
            <a:ext cx="2590800" cy="15525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95921" y="2951645"/>
                <a:ext cx="2681888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21" y="2951645"/>
                <a:ext cx="2681888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7402286" y="2209937"/>
            <a:ext cx="2452718" cy="15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883329" y="1269801"/>
            <a:ext cx="11537" cy="136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76069" y="1907146"/>
            <a:ext cx="876046" cy="2996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653011" y="2200412"/>
                <a:ext cx="35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011" y="2200412"/>
                <a:ext cx="3595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5471" y="216886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71" y="2168865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840007" y="1084252"/>
                <a:ext cx="5699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007" y="1084252"/>
                <a:ext cx="569900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517840" y="168748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840" y="1687486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95921" y="3861499"/>
                <a:ext cx="99610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21" y="3861499"/>
                <a:ext cx="996107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/>
          <p:cNvSpPr/>
          <p:nvPr/>
        </p:nvSpPr>
        <p:spPr>
          <a:xfrm>
            <a:off x="5386721" y="4154487"/>
            <a:ext cx="1280101" cy="217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693665" y="4178696"/>
            <a:ext cx="2452718" cy="15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174708" y="3238560"/>
            <a:ext cx="11537" cy="136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67448" y="3875905"/>
            <a:ext cx="876046" cy="2996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944390" y="4169171"/>
                <a:ext cx="35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390" y="4169171"/>
                <a:ext cx="3595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896850" y="4137624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50" y="4137624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131386" y="3053011"/>
                <a:ext cx="690125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386" y="3053011"/>
                <a:ext cx="690125" cy="495649"/>
              </a:xfrm>
              <a:prstGeom prst="rect">
                <a:avLst/>
              </a:prstGeom>
              <a:blipFill>
                <a:blip r:embed="rId1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606650" y="3654540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50" y="3654540"/>
                <a:ext cx="5533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 flipV="1">
            <a:off x="1927908" y="5900440"/>
            <a:ext cx="3041443" cy="15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97676" y="4960304"/>
            <a:ext cx="11537" cy="136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767358" y="5890915"/>
                <a:ext cx="35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58" y="5890915"/>
                <a:ext cx="3595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126939" y="5873266"/>
                <a:ext cx="377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39" y="5873266"/>
                <a:ext cx="3770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954354" y="4774755"/>
                <a:ext cx="6930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354" y="4774755"/>
                <a:ext cx="693010" cy="307777"/>
              </a:xfrm>
              <a:prstGeom prst="rect">
                <a:avLst/>
              </a:prstGeom>
              <a:blipFill>
                <a:blip r:embed="rId1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Isosceles Triangle 41"/>
          <p:cNvSpPr/>
          <p:nvPr/>
        </p:nvSpPr>
        <p:spPr>
          <a:xfrm>
            <a:off x="2415035" y="5270404"/>
            <a:ext cx="821653" cy="64512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155392" y="5878554"/>
                <a:ext cx="3770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92" y="5878554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 r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517840" y="5704876"/>
                <a:ext cx="19660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840" y="5704876"/>
                <a:ext cx="1966051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425249" y="3724732"/>
                <a:ext cx="11900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𝑟𝑒𝑠𝑝𝑜𝑛𝑠𝑒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49" y="3724732"/>
                <a:ext cx="1190006" cy="369332"/>
              </a:xfrm>
              <a:prstGeom prst="rect">
                <a:avLst/>
              </a:prstGeom>
              <a:blipFill>
                <a:blip r:embed="rId1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ight Arrow 46"/>
          <p:cNvSpPr/>
          <p:nvPr/>
        </p:nvSpPr>
        <p:spPr>
          <a:xfrm>
            <a:off x="5477809" y="5764408"/>
            <a:ext cx="1280101" cy="217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4084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126879" y="272121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6- </a:t>
                </a:r>
                <a:r>
                  <a:rPr lang="fa-IR" sz="2000" dirty="0">
                    <a:cs typeface="B Nazanin" panose="00000400000000000000" pitchFamily="2" charset="-78"/>
                  </a:rPr>
                  <a:t>پاسخ یک سیستم </a:t>
                </a:r>
                <a:r>
                  <a:rPr lang="en-US" sz="2000" i="1" dirty="0">
                    <a:cs typeface="B Nazanin" panose="00000400000000000000" pitchFamily="2" charset="-78"/>
                  </a:rPr>
                  <a:t>LTI</a:t>
                </a:r>
                <a:r>
                  <a:rPr lang="fa-IR" sz="2000" dirty="0">
                    <a:cs typeface="B Nazanin" panose="00000400000000000000" pitchFamily="2" charset="-78"/>
                  </a:rPr>
                  <a:t> به ورودی </a:t>
                </a:r>
                <a:r>
                  <a:rPr lang="en-US" sz="2000" i="1" dirty="0">
                    <a:cs typeface="B Nazanin" panose="00000400000000000000" pitchFamily="2" charset="-78"/>
                  </a:rPr>
                  <a:t>x(t)</a:t>
                </a:r>
                <a:r>
                  <a:rPr lang="fa-IR" sz="2000" dirty="0">
                    <a:cs typeface="B Nazanin" panose="00000400000000000000" pitchFamily="2" charset="-78"/>
                  </a:rPr>
                  <a:t> برای است با </a:t>
                </a:r>
                <a:r>
                  <a:rPr lang="en-US" sz="2000" i="1" dirty="0">
                    <a:cs typeface="B Nazanin" panose="00000400000000000000" pitchFamily="2" charset="-78"/>
                  </a:rPr>
                  <a:t>y(t)=u(t)-u(t-4)</a:t>
                </a:r>
                <a:r>
                  <a:rPr lang="fa-IR" sz="2000" dirty="0">
                    <a:cs typeface="B Nazanin" panose="00000400000000000000" pitchFamily="2" charset="-78"/>
                  </a:rPr>
                  <a:t>، پاسخ این سیستم 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بدست آورده و رسم کنید.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قسمت زوج سیگنال </a:t>
                </a:r>
                <a:r>
                  <a:rPr lang="en-US" sz="2000" i="1" dirty="0">
                    <a:cs typeface="B Nazanin" panose="00000400000000000000" pitchFamily="2" charset="-78"/>
                  </a:rPr>
                  <a:t>x</a:t>
                </a:r>
                <a:r>
                  <a:rPr lang="fa-IR" sz="2000" dirty="0">
                    <a:cs typeface="B Nazanin" panose="00000400000000000000" pitchFamily="2" charset="-78"/>
                  </a:rPr>
                  <a:t> است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  <a:blipFill>
                <a:blip r:embed="rId2"/>
                <a:stretch>
                  <a:fillRect l="-744" t="-9483" r="-812" b="-16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25861" y="777371"/>
                <a:ext cx="2681888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61" y="777371"/>
                <a:ext cx="2681888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/>
          <p:cNvSpPr/>
          <p:nvPr/>
        </p:nvSpPr>
        <p:spPr>
          <a:xfrm>
            <a:off x="5357693" y="1984973"/>
            <a:ext cx="1280101" cy="217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201110" y="2205846"/>
            <a:ext cx="2771101" cy="24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00536" y="1265710"/>
            <a:ext cx="11537" cy="136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519893" y="1917049"/>
            <a:ext cx="876046" cy="29963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770218" y="2196321"/>
                <a:ext cx="35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18" y="2196321"/>
                <a:ext cx="3595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222127" y="217852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127" y="2178528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957214" y="1080161"/>
                <a:ext cx="1003929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4" y="1080161"/>
                <a:ext cx="1003929" cy="495649"/>
              </a:xfrm>
              <a:prstGeom prst="rect">
                <a:avLst/>
              </a:prstGeom>
              <a:blipFill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519893" y="1608475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893" y="1608475"/>
                <a:ext cx="5533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669875" y="1745776"/>
                <a:ext cx="229947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875" y="1745776"/>
                <a:ext cx="2299476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396221" y="1555218"/>
                <a:ext cx="11900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𝑟𝑒𝑠𝑝𝑜𝑛𝑠𝑒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221" y="1555218"/>
                <a:ext cx="1190006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201110" y="2199287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10" y="2199287"/>
                <a:ext cx="5501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24732" y="3487433"/>
                <a:ext cx="186474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32" y="3487433"/>
                <a:ext cx="1864741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7010388" y="4353757"/>
            <a:ext cx="2771101" cy="24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809814" y="3413621"/>
            <a:ext cx="11537" cy="136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329170" y="4014382"/>
            <a:ext cx="1402433" cy="35021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579496" y="4344232"/>
                <a:ext cx="35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96" y="4344232"/>
                <a:ext cx="3595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8031405" y="432643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05" y="4326439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923512" y="3097666"/>
                <a:ext cx="1003929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512" y="3097666"/>
                <a:ext cx="1003929" cy="495649"/>
              </a:xfrm>
              <a:prstGeom prst="rect">
                <a:avLst/>
              </a:prstGeom>
              <a:blipFill>
                <a:blip r:embed="rId14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329171" y="3756386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171" y="3756386"/>
                <a:ext cx="5533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010388" y="4347198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88" y="4347198"/>
                <a:ext cx="5501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574784" y="432238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784" y="4322385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7844496" y="3658752"/>
            <a:ext cx="493157" cy="35021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7495406" y="345770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406" y="3457701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1514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4036" y="2327658"/>
            <a:ext cx="8735632" cy="1642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HOMEWORK </a:t>
            </a:r>
            <a:r>
              <a:rPr lang="fa-I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14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9325089" y="618089"/>
            <a:ext cx="240482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تعاریف در مورد سیگنال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2FC4835-69CB-BD77-26FD-F25048FE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450ED-AD6D-08BA-8E14-A51EE6FF53B8}"/>
              </a:ext>
            </a:extLst>
          </p:cNvPr>
          <p:cNvSpPr txBox="1"/>
          <p:nvPr/>
        </p:nvSpPr>
        <p:spPr>
          <a:xfrm>
            <a:off x="11081981" y="1171755"/>
            <a:ext cx="647934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سایر: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8C81350B-E9F8-6477-404C-14900A1F51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753" y="4712102"/>
                <a:ext cx="6823011" cy="17538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 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fa-IR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 min square (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</m:e>
                    </m:rad>
                  </m:oMath>
                </a14:m>
                <a:endParaRPr lang="fa-IR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US" sz="3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fa-IR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3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3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3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3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3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3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3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8C81350B-E9F8-6477-404C-14900A1F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753" y="4712102"/>
                <a:ext cx="6823011" cy="1753868"/>
              </a:xfrm>
              <a:prstGeom prst="rect">
                <a:avLst/>
              </a:prstGeom>
              <a:blipFill>
                <a:blip r:embed="rId2"/>
                <a:stretch>
                  <a:fillRect l="-1251" t="-142014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83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1- </a:t>
                </a:r>
                <a:r>
                  <a:rPr lang="fa-IR" sz="2000" dirty="0">
                    <a:cs typeface="B Nazanin" panose="00000400000000000000" pitchFamily="2" charset="-78"/>
                  </a:rPr>
                  <a:t>سیگنال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دارای فرکانس زاویه ای پایه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و ضریب فوریه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می باشد. فرکانس زاویه ای پایه و ضریب سری فوریه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cs typeface="B Nazanin" panose="00000400000000000000" pitchFamily="2" charset="-78"/>
                  </a:rPr>
                  <a:t> </a:t>
                </a:r>
                <a:r>
                  <a:rPr lang="fa-IR" sz="2000" dirty="0">
                    <a:cs typeface="B Nazanin" panose="00000400000000000000" pitchFamily="2" charset="-78"/>
                  </a:rPr>
                  <a:t> را بدست آورید.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  <a:blipFill>
                <a:blip r:embed="rId2"/>
                <a:stretch>
                  <a:fillRect t="-2586" r="-812" b="-16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92136" y="1124080"/>
                <a:ext cx="30228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136" y="1124080"/>
                <a:ext cx="3022879" cy="369332"/>
              </a:xfrm>
              <a:prstGeom prst="rect">
                <a:avLst/>
              </a:prstGeom>
              <a:blipFill>
                <a:blip r:embed="rId3"/>
                <a:stretch>
                  <a:fillRect t="-116393" r="-16129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75716" y="1698015"/>
                <a:ext cx="1283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16" y="1698015"/>
                <a:ext cx="128330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5716" y="2271329"/>
                <a:ext cx="2235099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716" y="2271329"/>
                <a:ext cx="2235099" cy="374270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86025" y="2887517"/>
                <a:ext cx="2113271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025" y="2887517"/>
                <a:ext cx="2113271" cy="374270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938549" y="3503705"/>
                <a:ext cx="253005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549" y="3503705"/>
                <a:ext cx="2530052" cy="374270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80739" y="4255727"/>
                <a:ext cx="320145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739" y="4255727"/>
                <a:ext cx="3201454" cy="374270"/>
              </a:xfrm>
              <a:prstGeom prst="rect">
                <a:avLst/>
              </a:prstGeom>
              <a:blipFill>
                <a:blip r:embed="rId8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8840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2- </a:t>
            </a:r>
            <a:r>
              <a:rPr lang="fa-IR" sz="2000" dirty="0">
                <a:cs typeface="B Nazanin" panose="00000400000000000000" pitchFamily="2" charset="-78"/>
              </a:rPr>
              <a:t>ضرایب سری فوریه سیگنال زیر را بدست آورید. (راهنمایی: از تبدیل فوریه و رابطه آن با ضرایب سری فوریه استفاده کنید)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52694" y="941843"/>
                <a:ext cx="2975623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694" y="941843"/>
                <a:ext cx="2975623" cy="862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938719" y="2013527"/>
                <a:ext cx="1803571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19" y="2013527"/>
                <a:ext cx="1803571" cy="659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686629" y="3381829"/>
            <a:ext cx="5805714" cy="43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40504" y="2859314"/>
            <a:ext cx="0" cy="54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56901" y="3403600"/>
            <a:ext cx="0" cy="60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480564" y="3381829"/>
            <a:ext cx="1" cy="62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529933" y="2881085"/>
            <a:ext cx="0" cy="54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63990" y="2859314"/>
            <a:ext cx="0" cy="54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665083" y="333543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083" y="3335439"/>
                <a:ext cx="3770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66392" y="309271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92" y="3092716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151076" y="3098799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076" y="3098799"/>
                <a:ext cx="5501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492343" y="2873130"/>
                <a:ext cx="898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343" y="2873130"/>
                <a:ext cx="898772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765396" y="4251085"/>
                <a:ext cx="3799373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𝑗𝑤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396" y="4251085"/>
                <a:ext cx="3799373" cy="378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682839" y="5106816"/>
                <a:ext cx="211141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39" y="5106816"/>
                <a:ext cx="211141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456985" y="2866571"/>
                <a:ext cx="960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985" y="2866571"/>
                <a:ext cx="960904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661309" y="2972582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309" y="2972582"/>
                <a:ext cx="421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548823" y="2975820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823" y="2975820"/>
                <a:ext cx="4219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52525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3- </a:t>
            </a:r>
            <a:r>
              <a:rPr lang="fa-IR" sz="2000" dirty="0">
                <a:cs typeface="B Nazanin" panose="00000400000000000000" pitchFamily="2" charset="-78"/>
              </a:rPr>
              <a:t>ضرایب سری فوری سیگنال های زیر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55" y="1249981"/>
            <a:ext cx="5240020" cy="124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484" y="2961906"/>
            <a:ext cx="5367691" cy="11531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039187" y="829430"/>
                <a:ext cx="760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829430"/>
                <a:ext cx="760978" cy="369332"/>
              </a:xfrm>
              <a:prstGeom prst="rect">
                <a:avLst/>
              </a:prstGeom>
              <a:blipFill>
                <a:blip r:embed="rId4"/>
                <a:stretch>
                  <a:fillRect t="-116393" r="-66935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39187" y="2592574"/>
                <a:ext cx="760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a-I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2592574"/>
                <a:ext cx="760978" cy="369332"/>
              </a:xfrm>
              <a:prstGeom prst="rect">
                <a:avLst/>
              </a:prstGeom>
              <a:blipFill>
                <a:blip r:embed="rId5"/>
                <a:stretch>
                  <a:fillRect t="-116393" r="-67742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15037" y="4586836"/>
                <a:ext cx="2751651" cy="737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037" y="4586836"/>
                <a:ext cx="2751651" cy="7378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55519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3- </a:t>
            </a:r>
            <a:r>
              <a:rPr lang="fa-IR" sz="2000" dirty="0">
                <a:cs typeface="B Nazanin" panose="00000400000000000000" pitchFamily="2" charset="-78"/>
              </a:rPr>
              <a:t>ضرایب سری فوری سیگنال های زیر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66" y="829430"/>
            <a:ext cx="5240020" cy="124015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039187" y="829430"/>
                <a:ext cx="760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87" y="829430"/>
                <a:ext cx="760978" cy="369332"/>
              </a:xfrm>
              <a:prstGeom prst="rect">
                <a:avLst/>
              </a:prstGeom>
              <a:blipFill>
                <a:blip r:embed="rId4"/>
                <a:stretch>
                  <a:fillRect t="-116393" r="-66935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03913" y="2337122"/>
                <a:ext cx="5943871" cy="992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13" y="2337122"/>
                <a:ext cx="5943871" cy="992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91286" y="3595058"/>
                <a:ext cx="8415894" cy="1007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type m:val="noBar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type m:val="noBar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86" y="3595058"/>
                <a:ext cx="8415894" cy="1007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116867" y="1500727"/>
                <a:ext cx="9479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867" y="1500727"/>
                <a:ext cx="947952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04916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3- </a:t>
            </a:r>
            <a:r>
              <a:rPr lang="fa-IR" sz="2000" dirty="0">
                <a:cs typeface="B Nazanin" panose="00000400000000000000" pitchFamily="2" charset="-78"/>
              </a:rPr>
              <a:t>ضرایب سری فوری سیگنال های زیر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318" y="1403570"/>
            <a:ext cx="5367691" cy="11531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84329" y="875205"/>
                <a:ext cx="760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a-I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329" y="875205"/>
                <a:ext cx="760978" cy="369332"/>
              </a:xfrm>
              <a:prstGeom prst="rect">
                <a:avLst/>
              </a:prstGeom>
              <a:blipFill>
                <a:blip r:embed="rId3"/>
                <a:stretch>
                  <a:fillRect t="-118333" r="-67200" b="-1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15035" y="2715763"/>
                <a:ext cx="1804340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035" y="2715763"/>
                <a:ext cx="1804340" cy="659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89278" y="3534592"/>
                <a:ext cx="4055854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𝑗𝑤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78" y="3534592"/>
                <a:ext cx="4055854" cy="378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15035" y="3912837"/>
                <a:ext cx="1804340" cy="659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035" y="3912837"/>
                <a:ext cx="1804340" cy="659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210549" y="2865691"/>
                <a:ext cx="898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49" y="2865691"/>
                <a:ext cx="898772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551109" y="2848890"/>
                <a:ext cx="960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109" y="2848890"/>
                <a:ext cx="960904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15035" y="4620980"/>
                <a:ext cx="230018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035" y="4620980"/>
                <a:ext cx="2300181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29778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4- </a:t>
                </a:r>
                <a:r>
                  <a:rPr lang="fa-IR" sz="2000" dirty="0">
                    <a:cs typeface="B Nazanin" panose="00000400000000000000" pitchFamily="2" charset="-78"/>
                  </a:rPr>
                  <a:t>یک سیستم </a:t>
                </a:r>
                <a:r>
                  <a:rPr lang="en-US" sz="2000" dirty="0">
                    <a:cs typeface="B Nazanin" panose="00000400000000000000" pitchFamily="2" charset="-78"/>
                  </a:rPr>
                  <a:t>LTI</a:t>
                </a:r>
                <a:r>
                  <a:rPr lang="fa-IR" sz="2000" dirty="0">
                    <a:cs typeface="B Nazanin" panose="00000400000000000000" pitchFamily="2" charset="-78"/>
                  </a:rPr>
                  <a:t> با معادله دیفرانسیلی زیر را در نظر بگیرید. نمایش سری فوریه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 برای ورودی های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را بیابید.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  <a:blipFill>
                <a:blip r:embed="rId2"/>
                <a:stretch>
                  <a:fillRect t="-9483" r="-812" b="-16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00467" y="1240207"/>
                <a:ext cx="2480423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467" y="1240207"/>
                <a:ext cx="248042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72635" y="1870059"/>
                <a:ext cx="6096000" cy="7876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2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cos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)+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635" y="1870059"/>
                <a:ext cx="6096000" cy="787652"/>
              </a:xfrm>
              <a:prstGeom prst="rect">
                <a:avLst/>
              </a:prstGeom>
              <a:blipFill>
                <a:blip r:embed="rId4"/>
                <a:stretch>
                  <a:fillRect b="-1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01080" y="2044363"/>
                <a:ext cx="12282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0" y="2044363"/>
                <a:ext cx="1228221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93594" y="2044363"/>
                <a:ext cx="12282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594" y="2044363"/>
                <a:ext cx="1228221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01080" y="2363873"/>
                <a:ext cx="192232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0" y="2363873"/>
                <a:ext cx="1922321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16249" y="3773080"/>
                <a:ext cx="1055096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249" y="3773080"/>
                <a:ext cx="1055096" cy="516616"/>
              </a:xfrm>
              <a:prstGeom prst="rect">
                <a:avLst/>
              </a:prstGeom>
              <a:blipFill>
                <a:blip r:embed="rId8"/>
                <a:stretch>
                  <a:fillRect r="-276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705119" y="3768512"/>
                <a:ext cx="996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119" y="3768512"/>
                <a:ext cx="9962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701354" y="3768512"/>
                <a:ext cx="15674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354" y="3768512"/>
                <a:ext cx="1567417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743797" y="2974809"/>
                <a:ext cx="4253024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𝑗𝑤𝐻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797" y="2974809"/>
                <a:ext cx="4253024" cy="661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659283" y="4342187"/>
                <a:ext cx="1526636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283" y="4342187"/>
                <a:ext cx="1526636" cy="6612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81067" y="4342186"/>
                <a:ext cx="1653786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067" y="4342186"/>
                <a:ext cx="1653786" cy="6612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00360" y="5019887"/>
                <a:ext cx="1055096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𝑠𝑖𝑛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𝑐𝑜𝑠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360" y="5019887"/>
                <a:ext cx="1055096" cy="516616"/>
              </a:xfrm>
              <a:prstGeom prst="rect">
                <a:avLst/>
              </a:prstGeom>
              <a:blipFill>
                <a:blip r:embed="rId14"/>
                <a:stretch>
                  <a:fillRect r="-596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063690" y="5003457"/>
                <a:ext cx="944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690" y="5003457"/>
                <a:ext cx="94448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883747" y="5003457"/>
                <a:ext cx="1120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7" y="5003457"/>
                <a:ext cx="112082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1012624" y="5000395"/>
                <a:ext cx="8213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𝑇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624" y="5000395"/>
                <a:ext cx="82131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00360" y="5523238"/>
                <a:ext cx="6096000" cy="50084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𝑗𝑒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𝑗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360" y="5523238"/>
                <a:ext cx="6096000" cy="5008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958827" y="5455679"/>
                <a:ext cx="34603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827" y="5455679"/>
                <a:ext cx="3460371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1003238" y="4705311"/>
                <a:ext cx="996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238" y="4705311"/>
                <a:ext cx="99623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780694" y="6004138"/>
                <a:ext cx="1526636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694" y="6004138"/>
                <a:ext cx="1526636" cy="6612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15190" y="6004137"/>
                <a:ext cx="1653786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90" y="6004137"/>
                <a:ext cx="1653786" cy="66127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412304" y="6035880"/>
                <a:ext cx="1542474" cy="661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304" y="6035880"/>
                <a:ext cx="1542474" cy="66127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198106" y="6091640"/>
                <a:ext cx="1664302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106" y="6091640"/>
                <a:ext cx="1664302" cy="66684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15100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5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fa-IR" sz="2000" dirty="0">
                    <a:cs typeface="B Nazanin" panose="00000400000000000000" pitchFamily="2" charset="-78"/>
                  </a:rPr>
                  <a:t>سیگنال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به شکل زیر را در نظر بگیرید. با فرض اینکه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باشد (یعنی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برابر با قسمت حقیقی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dirty="0">
                    <a:cs typeface="B Nazanin" panose="00000400000000000000" pitchFamily="2" charset="-78"/>
                  </a:rPr>
                  <a:t> </a:t>
                </a:r>
                <a:r>
                  <a:rPr lang="fa-IR" sz="2000" dirty="0">
                    <a:cs typeface="B Nazanin" panose="00000400000000000000" pitchFamily="2" charset="-78"/>
                  </a:rPr>
                  <a:t> است)،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را رسم کنید.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8" y="378101"/>
                <a:ext cx="9009529" cy="707886"/>
              </a:xfrm>
              <a:prstGeom prst="rect">
                <a:avLst/>
              </a:prstGeom>
              <a:blipFill>
                <a:blip r:embed="rId2"/>
                <a:stretch>
                  <a:fillRect l="-203" t="-7759" r="-812" b="-16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766" y="1296124"/>
            <a:ext cx="2901950" cy="17811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6207" y="3099021"/>
                <a:ext cx="620631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07" y="3099021"/>
                <a:ext cx="6206314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6207" y="3882963"/>
                <a:ext cx="266816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07" y="3882963"/>
                <a:ext cx="2668166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8374689" y="4188431"/>
            <a:ext cx="14541" cy="183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662057" y="5733143"/>
            <a:ext cx="3614057" cy="2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58716" y="5268686"/>
            <a:ext cx="0" cy="464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358716" y="5268686"/>
            <a:ext cx="696660" cy="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085441" y="4799461"/>
            <a:ext cx="696660" cy="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766551" y="5268017"/>
            <a:ext cx="696660" cy="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463211" y="5254170"/>
            <a:ext cx="0" cy="464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66551" y="4813975"/>
            <a:ext cx="0" cy="464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085441" y="4817800"/>
            <a:ext cx="0" cy="464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0219562" y="5653429"/>
                <a:ext cx="3457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562" y="5653429"/>
                <a:ext cx="3457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8286531" y="4006226"/>
                <a:ext cx="671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531" y="4006226"/>
                <a:ext cx="671979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614329" y="570496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29" y="5704968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170203" y="5747657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203" y="5747657"/>
                <a:ext cx="389850" cy="369332"/>
              </a:xfrm>
              <a:prstGeom prst="rect">
                <a:avLst/>
              </a:prstGeom>
              <a:blipFill>
                <a:blip r:embed="rId9"/>
                <a:stretch>
                  <a:fillRect l="-125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322689" y="565342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689" y="5653429"/>
                <a:ext cx="377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707046" y="5718627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46" y="5718627"/>
                <a:ext cx="5501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315164" y="449389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164" y="4493899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28108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27908" y="378101"/>
                <a:ext cx="90095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6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fa-IR" sz="2000" dirty="0">
                    <a:cs typeface="B Nazanin" panose="00000400000000000000" pitchFamily="2" charset="-78"/>
                  </a:rPr>
                  <a:t>تبدیل فوریه سیگنال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را بیابید.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8" y="378101"/>
                <a:ext cx="9009529" cy="400110"/>
              </a:xfrm>
              <a:prstGeom prst="rect">
                <a:avLst/>
              </a:prstGeom>
              <a:blipFill>
                <a:blip r:embed="rId2"/>
                <a:stretch>
                  <a:fillRect t="-13636" r="-812" b="-2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10637" y="988348"/>
                <a:ext cx="6738680" cy="1732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</a:t>
                </a: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</a:t>
                </a: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𝛱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637" y="988348"/>
                <a:ext cx="6738680" cy="1732782"/>
              </a:xfrm>
              <a:prstGeom prst="rect">
                <a:avLst/>
              </a:prstGeom>
              <a:blipFill>
                <a:blip r:embed="rId3"/>
                <a:stretch>
                  <a:fillRect b="-3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87371" y="2728558"/>
                <a:ext cx="1055097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371" y="2728558"/>
                <a:ext cx="1055097" cy="491288"/>
              </a:xfrm>
              <a:prstGeom prst="rect">
                <a:avLst/>
              </a:prstGeom>
              <a:blipFill>
                <a:blip r:embed="rId4"/>
                <a:stretch>
                  <a:fillRect r="-144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87371" y="3219846"/>
                <a:ext cx="1055096" cy="775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f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cs typeface="B Nazanin" panose="00000400000000000000" pitchFamily="2" charset="-78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B Nazanin" panose="00000400000000000000" pitchFamily="2" charset="-78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f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𝑢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rgbClr val="0070C0"/>
                                  </a:solidFill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70C0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371" y="3219846"/>
                <a:ext cx="1055096" cy="775340"/>
              </a:xfrm>
              <a:prstGeom prst="rect">
                <a:avLst/>
              </a:prstGeom>
              <a:blipFill>
                <a:blip r:embed="rId5"/>
                <a:stretch>
                  <a:fillRect r="-269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60770" y="3995186"/>
                <a:ext cx="309975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𝑤𝑡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70" y="3995186"/>
                <a:ext cx="3099759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683987" y="4115988"/>
                <a:ext cx="11203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987" y="4115988"/>
                <a:ext cx="11203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620827" y="4115988"/>
                <a:ext cx="29235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𝜋𝛿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𝜋𝛿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827" y="4115988"/>
                <a:ext cx="292355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44140" y="3973178"/>
                <a:ext cx="319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f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140" y="3973178"/>
                <a:ext cx="319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968998" y="4003396"/>
                <a:ext cx="319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f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998" y="4003396"/>
                <a:ext cx="31931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12908" y="4701184"/>
                <a:ext cx="735669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𝑤𝑡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𝑤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𝑤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908" y="4701184"/>
                <a:ext cx="7356694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387371" y="5407182"/>
                <a:ext cx="1055096" cy="803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𝑗𝑤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𝜋𝛿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371" y="5407182"/>
                <a:ext cx="1055096" cy="803682"/>
              </a:xfrm>
              <a:prstGeom prst="rect">
                <a:avLst/>
              </a:prstGeom>
              <a:blipFill>
                <a:blip r:embed="rId12"/>
                <a:stretch>
                  <a:fillRect r="-13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27103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27908" y="378101"/>
                <a:ext cx="90095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6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fa-IR" sz="2000" dirty="0">
                    <a:cs typeface="B Nazanin" panose="00000400000000000000" pitchFamily="2" charset="-78"/>
                  </a:rPr>
                  <a:t>تبدیل فوریه سیگنال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را بیابید.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908" y="378101"/>
                <a:ext cx="9009529" cy="400110"/>
              </a:xfrm>
              <a:prstGeom prst="rect">
                <a:avLst/>
              </a:prstGeom>
              <a:blipFill>
                <a:blip r:embed="rId2"/>
                <a:stretch>
                  <a:fillRect t="-13636" r="-812" b="-2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10637" y="778211"/>
                <a:ext cx="6738680" cy="1110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</a:t>
                </a: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637" y="778211"/>
                <a:ext cx="6738680" cy="1110560"/>
              </a:xfrm>
              <a:prstGeom prst="rect">
                <a:avLst/>
              </a:prstGeom>
              <a:blipFill>
                <a:blip r:embed="rId3"/>
                <a:stretch>
                  <a:fillRect t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580554" y="2130094"/>
                <a:ext cx="1055096" cy="856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𝜋𝛿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𝜋𝛿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∗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𝑗𝑤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𝜋𝛿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𝑤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rgbClr val="0070C0"/>
                                  </a:solidFill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rgbClr val="0070C0"/>
                                  </a:solidFill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70C0"/>
                              </a:solidFill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54" y="2130094"/>
                <a:ext cx="1055096" cy="856068"/>
              </a:xfrm>
              <a:prstGeom prst="rect">
                <a:avLst/>
              </a:prstGeom>
              <a:blipFill>
                <a:blip r:embed="rId4"/>
                <a:stretch>
                  <a:fillRect r="-50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64645" y="3333609"/>
                <a:ext cx="1055096" cy="856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𝑗𝑤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𝑗𝑤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𝜋𝛿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645" y="3333609"/>
                <a:ext cx="1055096" cy="856068"/>
              </a:xfrm>
              <a:prstGeom prst="rect">
                <a:avLst/>
              </a:prstGeom>
              <a:blipFill>
                <a:blip r:embed="rId5"/>
                <a:stretch>
                  <a:fillRect r="-51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56643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91648" y="388183"/>
                <a:ext cx="90095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6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fa-IR" sz="2000" dirty="0">
                    <a:cs typeface="B Nazanin" panose="00000400000000000000" pitchFamily="2" charset="-78"/>
                  </a:rPr>
                  <a:t>تبدیل فوریه سیگنال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را بیابید.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648" y="388183"/>
                <a:ext cx="9009529" cy="400110"/>
              </a:xfrm>
              <a:prstGeom prst="rect">
                <a:avLst/>
              </a:prstGeom>
              <a:blipFill>
                <a:blip r:embed="rId2"/>
                <a:stretch>
                  <a:fillRect t="-15385" r="-74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42164" y="3571575"/>
                <a:ext cx="1055096" cy="757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5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164" y="3571575"/>
                <a:ext cx="1055096" cy="757515"/>
              </a:xfrm>
              <a:prstGeom prst="rect">
                <a:avLst/>
              </a:prstGeom>
              <a:blipFill>
                <a:blip r:embed="rId3"/>
                <a:stretch>
                  <a:fillRect r="-58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11278" y="690628"/>
                <a:ext cx="6738680" cy="934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</a:t>
                </a: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a-IR" dirty="0">
                    <a:latin typeface="Calibri" panose="020F0502020204030204" pitchFamily="34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𝛱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278" y="690628"/>
                <a:ext cx="6738680" cy="934871"/>
              </a:xfrm>
              <a:prstGeom prst="rect">
                <a:avLst/>
              </a:prstGeom>
              <a:blipFill>
                <a:blip r:embed="rId4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3902299" y="2112136"/>
            <a:ext cx="12878" cy="133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16687" y="3052293"/>
            <a:ext cx="1944710" cy="1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22371" y="2756079"/>
            <a:ext cx="785612" cy="29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845121" y="2125016"/>
            <a:ext cx="12878" cy="133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441325" y="3065173"/>
            <a:ext cx="2562894" cy="2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821250" y="2796529"/>
            <a:ext cx="785612" cy="29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0004992" y="2084566"/>
            <a:ext cx="12878" cy="133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601196" y="3024723"/>
            <a:ext cx="2562894" cy="2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0223310" y="2742294"/>
            <a:ext cx="785612" cy="29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823336" y="1727224"/>
                <a:ext cx="814582" cy="598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𝛱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336" y="1727224"/>
                <a:ext cx="814582" cy="598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841241" y="1769496"/>
                <a:ext cx="122398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𝛱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241" y="1769496"/>
                <a:ext cx="1223989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990373" y="1677897"/>
                <a:ext cx="122398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𝛱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373" y="1677897"/>
                <a:ext cx="1223989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021334" y="3018947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334" y="3018947"/>
                <a:ext cx="5533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070779" y="3011358"/>
                <a:ext cx="726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779" y="3011358"/>
                <a:ext cx="7264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133173" y="3056450"/>
                <a:ext cx="726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73" y="3056450"/>
                <a:ext cx="7264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406692" y="3065173"/>
                <a:ext cx="726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692" y="3065173"/>
                <a:ext cx="72648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985915" y="3011358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915" y="3011358"/>
                <a:ext cx="55335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732243" y="3031826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243" y="3031826"/>
                <a:ext cx="5533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742164" y="4732126"/>
                <a:ext cx="1055096" cy="757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sin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5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𝑤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𝑗𝑤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164" y="4732126"/>
                <a:ext cx="1055096" cy="757515"/>
              </a:xfrm>
              <a:prstGeom prst="rect">
                <a:avLst/>
              </a:prstGeom>
              <a:blipFill>
                <a:blip r:embed="rId14"/>
                <a:stretch>
                  <a:fillRect r="-193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01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11114041" y="536809"/>
            <a:ext cx="615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مثال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2FC4835-69CB-BD77-26FD-F25048FE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AC9CB-A089-7584-394A-DF36A575E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752" y="767641"/>
            <a:ext cx="551497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92A13-8EEC-9294-67F7-C5F06B6E3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80" y="1557034"/>
            <a:ext cx="4357370" cy="2162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2799EF-F413-DED1-297A-9A487F5B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877" y="3784092"/>
            <a:ext cx="5276850" cy="590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22F988-C40E-1034-EF05-0F9A020F8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224" y="4869893"/>
            <a:ext cx="3641929" cy="17666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125926-A6CF-C92F-52A5-3A6DD8175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873" y="4529540"/>
            <a:ext cx="3062732" cy="1223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A1A6A8-1027-CBAB-E75C-F8DEAD093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877" y="5908116"/>
            <a:ext cx="4825365" cy="9019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7EC86D-E791-7AB1-8D47-AA8E427CAC4F}"/>
              </a:ext>
            </a:extLst>
          </p:cNvPr>
          <p:cNvSpPr txBox="1"/>
          <p:nvPr/>
        </p:nvSpPr>
        <p:spPr>
          <a:xfrm>
            <a:off x="11114041" y="3429000"/>
            <a:ext cx="615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مثال</a:t>
            </a:r>
          </a:p>
        </p:txBody>
      </p:sp>
    </p:spTree>
    <p:extLst>
      <p:ext uri="{BB962C8B-B14F-4D97-AF65-F5344CB8AC3E}">
        <p14:creationId xmlns:p14="http://schemas.microsoft.com/office/powerpoint/2010/main" val="251209841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4036" y="2327658"/>
            <a:ext cx="8735632" cy="1642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HOMEWORK 4</a:t>
            </a:r>
          </a:p>
        </p:txBody>
      </p:sp>
    </p:spTree>
    <p:extLst>
      <p:ext uri="{BB962C8B-B14F-4D97-AF65-F5344CB8AC3E}">
        <p14:creationId xmlns:p14="http://schemas.microsoft.com/office/powerpoint/2010/main" val="24671175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- </a:t>
            </a:r>
            <a:r>
              <a:rPr lang="fa-IR" sz="2000" dirty="0">
                <a:cs typeface="B Nazanin" panose="00000400000000000000" pitchFamily="2" charset="-78"/>
              </a:rPr>
              <a:t>تبدیل فوریه سیگنال های زیر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91144" y="755607"/>
                <a:ext cx="7658813" cy="926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3498850" algn="l"/>
                  </a:tabLst>
                </a:pPr>
                <a:r>
                  <a:rPr lang="fa-I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]=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]</m:t>
                    </m:r>
                  </m:oMath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3498850" algn="l"/>
                  </a:tabLst>
                </a:pP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144" y="755607"/>
                <a:ext cx="7658813" cy="9269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98658" y="1682527"/>
                <a:ext cx="3162276" cy="61484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658" y="1682527"/>
                <a:ext cx="3162276" cy="614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3972" y="2711458"/>
                <a:ext cx="1067920" cy="1041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349885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→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972" y="2711458"/>
                <a:ext cx="1067920" cy="1041695"/>
              </a:xfrm>
              <a:prstGeom prst="rect">
                <a:avLst/>
              </a:prstGeom>
              <a:blipFill>
                <a:blip r:embed="rId4"/>
                <a:stretch>
                  <a:fillRect r="-27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3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77991" y="57815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- </a:t>
            </a:r>
            <a:r>
              <a:rPr lang="fa-IR" sz="2000" dirty="0">
                <a:cs typeface="B Nazanin" panose="00000400000000000000" pitchFamily="2" charset="-78"/>
              </a:rPr>
              <a:t>تبدیل فوریه سیگنال های زیر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59188" y="813103"/>
                <a:ext cx="6096000" cy="9467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3498850" algn="l"/>
                  </a:tabLst>
                </a:pPr>
                <a:r>
                  <a:rPr lang="fa-I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]=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3498850" algn="l"/>
                  </a:tabLst>
                </a:pP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88" y="813103"/>
                <a:ext cx="6096000" cy="9467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77991" y="3729147"/>
                <a:ext cx="3399328" cy="101380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991" y="3729147"/>
                <a:ext cx="3399328" cy="101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2795" y="1974965"/>
                <a:ext cx="9029844" cy="1064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u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[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]+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u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[−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n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795" y="1974965"/>
                <a:ext cx="9029844" cy="1064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26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77991" y="57815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7908" y="378101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- </a:t>
            </a:r>
            <a:r>
              <a:rPr lang="fa-IR" sz="2000" dirty="0">
                <a:cs typeface="B Nazanin" panose="00000400000000000000" pitchFamily="2" charset="-78"/>
              </a:rPr>
              <a:t>تبدیل فوریه سیگنال های زیر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59188" y="813103"/>
                <a:ext cx="6096000" cy="7116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3498850" algn="l"/>
                  </a:tabLst>
                </a:pPr>
                <a:r>
                  <a:rPr lang="fa-I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ج)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200" marR="0" algn="r" rt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3498850" algn="l"/>
                  </a:tabLst>
                </a:pP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88" y="813103"/>
                <a:ext cx="6096000" cy="7116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93900" y="1524708"/>
                <a:ext cx="3359253" cy="37824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p>
                      </m:sSup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p>
                      </m:sSup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900" y="1524708"/>
                <a:ext cx="3359253" cy="378245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76358" y="2335246"/>
                <a:ext cx="248786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co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د</m:t>
                      </m:r>
                      <m:r>
                        <a:rPr lang="fa-I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358" y="2335246"/>
                <a:ext cx="248786" cy="564770"/>
              </a:xfrm>
              <a:prstGeom prst="rect">
                <a:avLst/>
              </a:prstGeom>
              <a:blipFill>
                <a:blip r:embed="rId4"/>
                <a:stretch>
                  <a:fillRect r="-80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77991" y="3093199"/>
                <a:ext cx="248786" cy="750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fName>
                            <m:e>
                              <m:r>
                                <a:rPr lang="en-US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a-I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a-I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a-I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a-IR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  <m:r>
                            <a:rPr lang="fa-I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a-IR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fa-I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r>
                                <a:rPr lang="fa-I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a-I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fa-I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a-I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r>
                                <a:rPr lang="fa-I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a-I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991" y="3093199"/>
                <a:ext cx="248786" cy="750590"/>
              </a:xfrm>
              <a:prstGeom prst="rect">
                <a:avLst/>
              </a:prstGeom>
              <a:blipFill>
                <a:blip r:embed="rId5"/>
                <a:stretch>
                  <a:fillRect r="-265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377991" y="4304398"/>
                <a:ext cx="4489114" cy="102617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fa-I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a-I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fa-I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a-I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a-I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𝜋𝛿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991" y="4304398"/>
                <a:ext cx="4489114" cy="1026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2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52950" y="308087"/>
                <a:ext cx="9009529" cy="896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2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fa-IR" sz="2000" dirty="0">
                    <a:cs typeface="B Nazanin" panose="00000400000000000000" pitchFamily="2" charset="-78"/>
                  </a:rPr>
                  <a:t>یک سیستم </a:t>
                </a:r>
                <a:r>
                  <a:rPr lang="en-US" sz="2000" dirty="0">
                    <a:cs typeface="B Nazanin" panose="00000400000000000000" pitchFamily="2" charset="-78"/>
                  </a:rPr>
                  <a:t>LTI</a:t>
                </a:r>
                <a:r>
                  <a:rPr lang="fa-IR" sz="2000" dirty="0">
                    <a:cs typeface="B Nazanin" panose="00000400000000000000" pitchFamily="2" charset="-78"/>
                  </a:rPr>
                  <a:t> با پاسخ ضربه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با یک سیستم </a:t>
                </a:r>
                <a:r>
                  <a:rPr lang="en-US" sz="2000" dirty="0">
                    <a:cs typeface="B Nazanin" panose="00000400000000000000" pitchFamily="2" charset="-78"/>
                  </a:rPr>
                  <a:t>LTI</a:t>
                </a:r>
                <a:r>
                  <a:rPr lang="fa-IR" sz="2000" dirty="0">
                    <a:cs typeface="B Nazanin" panose="00000400000000000000" pitchFamily="2" charset="-78"/>
                  </a:rPr>
                  <a:t> دیگر با پاسخ ضربه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موازی شده است. چنانچه پاسخ ضربه سیستم کلی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 باشد،</a:t>
                </a:r>
                <a:r>
                  <a:rPr lang="en-US" sz="2000" dirty="0"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را بیابید.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308087"/>
                <a:ext cx="9009529" cy="896527"/>
              </a:xfrm>
              <a:prstGeom prst="rect">
                <a:avLst/>
              </a:prstGeom>
              <a:blipFill>
                <a:blip r:embed="rId2"/>
                <a:stretch>
                  <a:fillRect r="-812" b="-12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58400" y="1275467"/>
                <a:ext cx="3344313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00" y="1275467"/>
                <a:ext cx="3344313" cy="664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07109" y="2291712"/>
                <a:ext cx="2560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a-I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09" y="2291712"/>
                <a:ext cx="256057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21765" y="3184971"/>
                <a:ext cx="8659550" cy="879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a-I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num>
                        <m:den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65" y="3184971"/>
                <a:ext cx="8659550" cy="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07109" y="4371904"/>
                <a:ext cx="3673121" cy="746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09" y="4371904"/>
                <a:ext cx="3673121" cy="7468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0052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52950" y="588238"/>
                <a:ext cx="900952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3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en-US" sz="2000" dirty="0">
                    <a:cs typeface="B Nazanin" panose="00000400000000000000" pitchFamily="2" charset="-78"/>
                  </a:rPr>
                  <a:t> </a:t>
                </a:r>
                <a:r>
                  <a:rPr lang="fa-IR" sz="2000" dirty="0">
                    <a:cs typeface="B Nazanin" panose="00000400000000000000" pitchFamily="2" charset="-78"/>
                  </a:rPr>
                  <a:t>یک سیستم </a:t>
                </a:r>
                <a:r>
                  <a:rPr lang="en-US" sz="2000" dirty="0">
                    <a:cs typeface="B Nazanin" panose="00000400000000000000" pitchFamily="2" charset="-78"/>
                  </a:rPr>
                  <a:t>LTI</a:t>
                </a:r>
                <a:r>
                  <a:rPr lang="fa-IR" sz="2000" dirty="0">
                    <a:cs typeface="B Nazanin" panose="00000400000000000000" pitchFamily="2" charset="-78"/>
                  </a:rPr>
                  <a:t> دارای ورودی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 و خروجی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می باشد و که توسط معادله تفاضلی زیر به هم مربوط می شوند. پاسخ ضربه سیستم را بیابید.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88238"/>
                <a:ext cx="9009529" cy="707886"/>
              </a:xfrm>
              <a:prstGeom prst="rect">
                <a:avLst/>
              </a:prstGeom>
              <a:blipFill>
                <a:blip r:embed="rId2"/>
                <a:stretch>
                  <a:fillRect t="-9402" r="-81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52103" y="1417323"/>
                <a:ext cx="3844514" cy="485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03" y="1417323"/>
                <a:ext cx="3844514" cy="485197"/>
              </a:xfrm>
              <a:prstGeom prst="rect">
                <a:avLst/>
              </a:prstGeom>
              <a:blipFill>
                <a:blip r:embed="rId3"/>
                <a:stretch>
                  <a:fillRect r="-475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33280" y="2023719"/>
                <a:ext cx="3792257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e>
                      </m:d>
                      <m: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80" y="2023719"/>
                <a:ext cx="3792257" cy="620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33280" y="3007750"/>
                <a:ext cx="6781600" cy="849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80" y="3007750"/>
                <a:ext cx="6781600" cy="849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33280" y="4180668"/>
                <a:ext cx="3872342" cy="1022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a-IR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a-IR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a-IR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fa-IR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fa-I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a-I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Ω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80" y="4180668"/>
                <a:ext cx="3872342" cy="1022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33280" y="5582136"/>
                <a:ext cx="3826047" cy="1023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a-I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fa-IR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80" y="5582136"/>
                <a:ext cx="3826047" cy="10238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05987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52950" y="588238"/>
                <a:ext cx="9009529" cy="921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4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en-US" sz="2000" dirty="0">
                    <a:cs typeface="B Nazanin" panose="00000400000000000000" pitchFamily="2" charset="-78"/>
                  </a:rPr>
                  <a:t> </a:t>
                </a:r>
                <a:r>
                  <a:rPr lang="fa-IR" sz="2000" dirty="0">
                    <a:cs typeface="B Nazanin" panose="00000400000000000000" pitchFamily="2" charset="-78"/>
                  </a:rPr>
                  <a:t>سیگنال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cs typeface="B Nazanin" panose="00000400000000000000" pitchFamily="2" charset="-78"/>
                  </a:rPr>
                  <a:t> </a:t>
                </a:r>
                <a:r>
                  <a:rPr lang="fa-IR" sz="2000" dirty="0">
                    <a:cs typeface="B Nazanin" panose="00000400000000000000" pitchFamily="2" charset="-78"/>
                  </a:rPr>
                  <a:t>  به فرم زیر داده شده است. اگر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 تبدیل فوریه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برحسب </a:t>
                </a:r>
                <a:r>
                  <a:rPr lang="en-US" sz="2000" dirty="0">
                    <a:cs typeface="B Nazanin" panose="00000400000000000000" pitchFamily="2" charset="-78"/>
                  </a:rPr>
                  <a:t>f</a:t>
                </a:r>
                <a:r>
                  <a:rPr lang="fa-IR" sz="2000" dirty="0">
                    <a:cs typeface="B Nazanin" panose="00000400000000000000" pitchFamily="2" charset="-78"/>
                  </a:rPr>
                  <a:t> باشد. مقدار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 را محاسبه کنید.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88238"/>
                <a:ext cx="9009529" cy="921534"/>
              </a:xfrm>
              <a:prstGeom prst="rect">
                <a:avLst/>
              </a:prstGeom>
              <a:blipFill>
                <a:blip r:embed="rId2"/>
                <a:stretch>
                  <a:fillRect t="-7237" r="-81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819" y="1375302"/>
            <a:ext cx="3189475" cy="135445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02035" y="3123505"/>
                <a:ext cx="2920030" cy="393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fa-I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a-I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fa-IR" dirty="0">
                    <a:solidFill>
                      <a:srgbClr val="0070C0"/>
                    </a:solidFill>
                    <a:cs typeface="B Nazanin" panose="00000400000000000000" pitchFamily="2" charset="-78"/>
                  </a:rPr>
                  <a:t>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035" y="3123505"/>
                <a:ext cx="2920030" cy="393313"/>
              </a:xfrm>
              <a:prstGeom prst="rect">
                <a:avLst/>
              </a:prstGeom>
              <a:blipFill>
                <a:blip r:embed="rId4"/>
                <a:stretch>
                  <a:fillRect t="-115385" r="-835" b="-16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02035" y="3800024"/>
                <a:ext cx="3316805" cy="543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fa-I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a-I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a-IR" dirty="0">
                    <a:solidFill>
                      <a:srgbClr val="0070C0"/>
                    </a:solidFill>
                    <a:cs typeface="B Nazanin" panose="00000400000000000000" pitchFamily="2" charset="-78"/>
                  </a:rPr>
                  <a:t>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035" y="3800024"/>
                <a:ext cx="3316805" cy="543547"/>
              </a:xfrm>
              <a:prstGeom prst="rect">
                <a:avLst/>
              </a:prstGeom>
              <a:blipFill>
                <a:blip r:embed="rId5"/>
                <a:stretch>
                  <a:fillRect r="-5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87751" y="4708627"/>
                <a:ext cx="3281668" cy="484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a-I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a-I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a-IR" dirty="0">
                    <a:solidFill>
                      <a:srgbClr val="0070C0"/>
                    </a:solidFill>
                    <a:cs typeface="B Nazanin" panose="00000400000000000000" pitchFamily="2" charset="-78"/>
                  </a:rPr>
                  <a:t>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51" y="4708627"/>
                <a:ext cx="3281668" cy="484043"/>
              </a:xfrm>
              <a:prstGeom prst="rect">
                <a:avLst/>
              </a:prstGeom>
              <a:blipFill>
                <a:blip r:embed="rId6"/>
                <a:stretch>
                  <a:fillRect t="-78750" r="-372" b="-1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64442" y="5393770"/>
                <a:ext cx="2403222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442" y="5393770"/>
                <a:ext cx="2403222" cy="769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4617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52950" y="588238"/>
                <a:ext cx="900952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5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en-US" sz="2000" dirty="0">
                    <a:cs typeface="B Nazanin" panose="00000400000000000000" pitchFamily="2" charset="-78"/>
                  </a:rPr>
                  <a:t> </a:t>
                </a:r>
                <a:r>
                  <a:rPr lang="fa-IR" sz="2000" dirty="0">
                    <a:cs typeface="B Nazanin" panose="00000400000000000000" pitchFamily="2" charset="-78"/>
                  </a:rPr>
                  <a:t>فرض کنید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یک سیگنال متناوب با دوره تناوب </a:t>
                </a:r>
                <a:r>
                  <a:rPr lang="en-US" sz="2000" dirty="0">
                    <a:cs typeface="B Nazanin" panose="00000400000000000000" pitchFamily="2" charset="-78"/>
                  </a:rPr>
                  <a:t>N=4</a:t>
                </a:r>
                <a:r>
                  <a:rPr lang="fa-IR" sz="2000" dirty="0">
                    <a:cs typeface="B Nazanin" panose="00000400000000000000" pitchFamily="2" charset="-78"/>
                  </a:rPr>
                  <a:t> باشد. ضرایب سری فوریه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98</m:t>
                        </m:r>
                      </m:sub>
                    </m:sSub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،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و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101</m:t>
                        </m:r>
                      </m:sub>
                    </m:sSub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را بیابید.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88238"/>
                <a:ext cx="9009529" cy="707886"/>
              </a:xfrm>
              <a:prstGeom prst="rect">
                <a:avLst/>
              </a:prstGeom>
              <a:blipFill>
                <a:blip r:embed="rId2"/>
                <a:stretch>
                  <a:fillRect t="-9402" r="-81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860" y="1296124"/>
            <a:ext cx="2190750" cy="11715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398" y="2467699"/>
                <a:ext cx="20308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98</m:t>
                          </m:r>
                        </m:sub>
                      </m:sSub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398" y="2467699"/>
                <a:ext cx="2030812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171504" y="2484257"/>
                <a:ext cx="1908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504" y="2484257"/>
                <a:ext cx="190847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90120" y="2467699"/>
                <a:ext cx="22552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101</m:t>
                          </m:r>
                        </m:sub>
                      </m:sSub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20" y="2467699"/>
                <a:ext cx="225523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57519" y="2837031"/>
                <a:ext cx="1004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19" y="2837031"/>
                <a:ext cx="10045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23454" y="2853589"/>
                <a:ext cx="1004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454" y="2853589"/>
                <a:ext cx="10045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213739" y="2837031"/>
                <a:ext cx="11776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739" y="2837031"/>
                <a:ext cx="117769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39221" y="3575695"/>
                <a:ext cx="3470950" cy="871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98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21" y="3575695"/>
                <a:ext cx="3470950" cy="871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59176" y="4447024"/>
                <a:ext cx="2908232" cy="871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76" y="4447024"/>
                <a:ext cx="2908232" cy="871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82558" y="5555020"/>
                <a:ext cx="3871701" cy="871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558" y="5555020"/>
                <a:ext cx="3871701" cy="8713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55660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4036" y="2327658"/>
            <a:ext cx="8735632" cy="1642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HOMEWORK 5</a:t>
            </a:r>
          </a:p>
        </p:txBody>
      </p:sp>
    </p:spTree>
    <p:extLst>
      <p:ext uri="{BB962C8B-B14F-4D97-AF65-F5344CB8AC3E}">
        <p14:creationId xmlns:p14="http://schemas.microsoft.com/office/powerpoint/2010/main" val="260995896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52950" y="588238"/>
                <a:ext cx="900952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1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en-US" sz="2000" dirty="0">
                    <a:cs typeface="B Nazanin" panose="00000400000000000000" pitchFamily="2" charset="-78"/>
                  </a:rPr>
                  <a:t> </a:t>
                </a:r>
                <a:r>
                  <a:rPr lang="fa-IR" sz="2000" dirty="0">
                    <a:cs typeface="B Nazanin" panose="00000400000000000000" pitchFamily="2" charset="-78"/>
                  </a:rPr>
                  <a:t> با فرض اینکه پهنای پالس دو سیگنال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cs typeface="B Nazanin" panose="00000400000000000000" pitchFamily="2" charset="-78"/>
                  </a:rPr>
                  <a:t> </a:t>
                </a:r>
                <a:r>
                  <a:rPr lang="fa-IR" sz="2000" dirty="0"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برابر با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cs typeface="B Nazanin" panose="00000400000000000000" pitchFamily="2" charset="-78"/>
                  </a:rPr>
                  <a:t> </a:t>
                </a:r>
                <a:r>
                  <a:rPr lang="fa-IR" sz="2000" dirty="0"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cs typeface="B Nazanin" panose="00000400000000000000" pitchFamily="2" charset="-78"/>
                  </a:rPr>
                  <a:t> </a:t>
                </a:r>
                <a:r>
                  <a:rPr lang="fa-IR" sz="2000" dirty="0">
                    <a:cs typeface="B Nazanin" panose="00000400000000000000" pitchFamily="2" charset="-78"/>
                  </a:rPr>
                  <a:t>باشد. حداقل فرکانس نمونه برداری برای سیستم زیر را تعیین کنید.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88238"/>
                <a:ext cx="9009529" cy="707886"/>
              </a:xfrm>
              <a:prstGeom prst="rect">
                <a:avLst/>
              </a:prstGeom>
              <a:blipFill>
                <a:blip r:embed="rId2"/>
                <a:stretch>
                  <a:fillRect l="-68" t="-9402" r="-81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03" y="1296124"/>
            <a:ext cx="4305300" cy="18573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502373" y="3380504"/>
                <a:ext cx="37926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𝑝𝑢𝑙𝑠𝑒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𝑤𝑖𝑑𝑡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373" y="3380504"/>
                <a:ext cx="379264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878182" y="3380504"/>
                <a:ext cx="3043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182" y="3380504"/>
                <a:ext cx="3043205" cy="369332"/>
              </a:xfrm>
              <a:prstGeom prst="rect">
                <a:avLst/>
              </a:prstGeom>
              <a:blipFill>
                <a:blip r:embed="rId5"/>
                <a:stretch>
                  <a:fillRect l="-16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599168" y="4493585"/>
                <a:ext cx="19295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168" y="4493585"/>
                <a:ext cx="192950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610311" y="5101086"/>
                <a:ext cx="12459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311" y="5101086"/>
                <a:ext cx="124591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431220" y="5101086"/>
                <a:ext cx="1727588" cy="629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220" y="5101086"/>
                <a:ext cx="1727588" cy="629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271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11114041" y="536809"/>
            <a:ext cx="615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مثال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2FC4835-69CB-BD77-26FD-F25048FE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02ACB-A788-BC69-30F8-DC594FE9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92" y="876808"/>
            <a:ext cx="4600575" cy="54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40A01C-BF7F-0898-6A4B-46A46B62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40" y="1352886"/>
            <a:ext cx="2707321" cy="2207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4A13D-C2C8-64EE-FCE3-A3B3C3DBE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05" y="2043777"/>
            <a:ext cx="4805680" cy="606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7162ED-0DDB-B81D-0C1D-09C7E1F54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992" y="3792292"/>
            <a:ext cx="4981575" cy="504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ABF1B6-B361-50DF-F79D-79EF79A305B2}"/>
              </a:ext>
            </a:extLst>
          </p:cNvPr>
          <p:cNvSpPr txBox="1"/>
          <p:nvPr/>
        </p:nvSpPr>
        <p:spPr>
          <a:xfrm>
            <a:off x="11085699" y="3351137"/>
            <a:ext cx="615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مثال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79BF4D-8CA0-8B2C-851D-61B7BAEEF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893" y="4684689"/>
            <a:ext cx="3334068" cy="21081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EAA26E-8E78-6363-E1C8-6B8CD882A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975" y="5293246"/>
            <a:ext cx="3209608" cy="8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506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52950" y="588238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2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- </a:t>
            </a:r>
            <a:r>
              <a:rPr lang="en-US" sz="2000" dirty="0">
                <a:cs typeface="B Nazanin" panose="00000400000000000000" pitchFamily="2" charset="-78"/>
              </a:rPr>
              <a:t> </a:t>
            </a:r>
            <a:r>
              <a:rPr lang="fa-IR" sz="2000" dirty="0">
                <a:cs typeface="B Nazanin" panose="00000400000000000000" pitchFamily="2" charset="-78"/>
              </a:rPr>
              <a:t> یک سیستم </a:t>
            </a:r>
            <a:r>
              <a:rPr lang="en-US" sz="2000" dirty="0">
                <a:cs typeface="B Nazanin" panose="00000400000000000000" pitchFamily="2" charset="-78"/>
              </a:rPr>
              <a:t>LTI</a:t>
            </a:r>
            <a:r>
              <a:rPr lang="fa-IR" sz="2000" dirty="0">
                <a:cs typeface="B Nazanin" panose="00000400000000000000" pitchFamily="2" charset="-78"/>
              </a:rPr>
              <a:t> با مشخصات زیر موجود می باشد. پاسخ ضربه سیستم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63" y="1124080"/>
            <a:ext cx="2914650" cy="1562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76898" y="2950313"/>
                <a:ext cx="4530215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898" y="2950313"/>
                <a:ext cx="4530215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826160" y="3091633"/>
                <a:ext cx="14214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160" y="3091633"/>
                <a:ext cx="14214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76898" y="3727942"/>
                <a:ext cx="3204147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898" y="3727942"/>
                <a:ext cx="3204147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980707" y="1290590"/>
                <a:ext cx="818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707" y="1290590"/>
                <a:ext cx="8186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826160" y="3877823"/>
                <a:ext cx="14214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160" y="3877823"/>
                <a:ext cx="14214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45641" y="4665953"/>
                <a:ext cx="3479863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41" y="4665953"/>
                <a:ext cx="3479863" cy="669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39039" y="5666514"/>
                <a:ext cx="3097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039" y="5666514"/>
                <a:ext cx="30970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2942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52950" y="588238"/>
                <a:ext cx="90095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 rtl="1"/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3</a:t>
                </a:r>
                <a:r>
                  <a:rPr lang="fa-IR" sz="2000" dirty="0">
                    <a:latin typeface="Calibri" panose="020F0502020204030204" pitchFamily="34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- </a:t>
                </a:r>
                <a:r>
                  <a:rPr lang="fa-IR" sz="2000" dirty="0">
                    <a:cs typeface="B Nazanin" panose="00000400000000000000" pitchFamily="2" charset="-78"/>
                  </a:rPr>
                  <a:t>پاسخ یک سیستم </a:t>
                </a:r>
                <a:r>
                  <a:rPr lang="en-US" sz="2000" dirty="0">
                    <a:cs typeface="B Nazanin" panose="00000400000000000000" pitchFamily="2" charset="-78"/>
                  </a:rPr>
                  <a:t>LTI</a:t>
                </a:r>
                <a:r>
                  <a:rPr lang="fa-IR" sz="2000" dirty="0">
                    <a:cs typeface="B Nazanin" panose="00000400000000000000" pitchFamily="2" charset="-78"/>
                  </a:rPr>
                  <a:t> با پاسخ ضربه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sz="2000" dirty="0">
                    <a:cs typeface="B Nazanin" panose="00000400000000000000" pitchFamily="2" charset="-78"/>
                  </a:rPr>
                  <a:t> را به ورودی های زیر بیابید.</a:t>
                </a:r>
                <a:endParaRPr lang="en-US" sz="200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588238"/>
                <a:ext cx="9009529" cy="400110"/>
              </a:xfrm>
              <a:prstGeom prst="rect">
                <a:avLst/>
              </a:prstGeom>
              <a:blipFill>
                <a:blip r:embed="rId2"/>
                <a:stretch>
                  <a:fillRect t="-16667" r="-812" b="-2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52950" y="1214800"/>
                <a:ext cx="2317376" cy="890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marR="0" algn="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28600" marR="0" algn="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cos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⁡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1214800"/>
                <a:ext cx="2317376" cy="890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86609" y="3099652"/>
                <a:ext cx="1631088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fa-IR" dirty="0">
                    <a:solidFill>
                      <a:srgbClr val="0070C0"/>
                    </a:solidFill>
                    <a:cs typeface="B Nazanin" panose="00000400000000000000" pitchFamily="2" charset="-78"/>
                  </a:rPr>
                  <a:t>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09" y="3099652"/>
                <a:ext cx="1631088" cy="484941"/>
              </a:xfrm>
              <a:prstGeom prst="rect">
                <a:avLst/>
              </a:prstGeom>
              <a:blipFill>
                <a:blip r:embed="rId4"/>
                <a:stretch>
                  <a:fillRect r="-187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0399" y="3110748"/>
                <a:ext cx="10944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 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399" y="3110748"/>
                <a:ext cx="10944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52950" y="3584593"/>
                <a:ext cx="3464090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950" y="3584593"/>
                <a:ext cx="3464090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11204" y="2418821"/>
                <a:ext cx="1781898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r>
                  <a:rPr lang="fa-IR" dirty="0">
                    <a:solidFill>
                      <a:srgbClr val="0070C0"/>
                    </a:solidFill>
                    <a:cs typeface="B Nazanin" panose="00000400000000000000" pitchFamily="2" charset="-78"/>
                  </a:rPr>
                  <a:t>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204" y="2418821"/>
                <a:ext cx="1781898" cy="374270"/>
              </a:xfrm>
              <a:prstGeom prst="rect">
                <a:avLst/>
              </a:prstGeom>
              <a:blipFill>
                <a:blip r:embed="rId7"/>
                <a:stretch>
                  <a:fillRect t="-4918" r="-1712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61540" y="4694810"/>
                <a:ext cx="1539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→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540" y="4694810"/>
                <a:ext cx="15390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800551" y="4555380"/>
                <a:ext cx="2392322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551" y="4555380"/>
                <a:ext cx="2392322" cy="648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24709" y="5203571"/>
                <a:ext cx="3412537" cy="7498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28600" marR="0" algn="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09" y="5203571"/>
                <a:ext cx="3412537" cy="749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130840" y="5188433"/>
                <a:ext cx="5954772" cy="706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840" y="5188433"/>
                <a:ext cx="5954772" cy="706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3836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52950" y="588238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4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- </a:t>
            </a:r>
            <a:r>
              <a:rPr lang="fa-IR" sz="2000" dirty="0">
                <a:cs typeface="B Nazanin" panose="00000400000000000000" pitchFamily="2" charset="-78"/>
              </a:rPr>
              <a:t>تبدیل لاپلاس معکوس سیستم ها زیر را بیابید.</a:t>
            </a:r>
            <a:endParaRPr lang="en-US" sz="20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43077" y="903240"/>
                <a:ext cx="4773999" cy="756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&lt;−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7" y="903240"/>
                <a:ext cx="4773999" cy="7566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43077" y="1569087"/>
                <a:ext cx="3931846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&gt;−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7" y="1569087"/>
                <a:ext cx="3931846" cy="8043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43077" y="2240056"/>
                <a:ext cx="3441968" cy="842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7" y="2240056"/>
                <a:ext cx="3441968" cy="842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43076" y="3082274"/>
                <a:ext cx="4773999" cy="756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𝑎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 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    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𝜎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&lt;−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6" y="3082274"/>
                <a:ext cx="4773999" cy="756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132849" y="3205000"/>
                <a:ext cx="5583965" cy="511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(−(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))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(−(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))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849" y="3205000"/>
                <a:ext cx="5583965" cy="5112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743077" y="3902373"/>
                <a:ext cx="3931846" cy="804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𝑏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 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    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𝜎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&gt;−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7" y="3902373"/>
                <a:ext cx="3931846" cy="804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74182" y="4666636"/>
                <a:ext cx="3711785" cy="61369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182" y="4666636"/>
                <a:ext cx="3711785" cy="6136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444238" y="4048951"/>
                <a:ext cx="2961195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238" y="4048951"/>
                <a:ext cx="2961195" cy="4912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743076" y="5280330"/>
                <a:ext cx="3441968" cy="842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𝑐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 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    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𝜎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&gt;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6" y="5280330"/>
                <a:ext cx="3441968" cy="842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71081" y="5551958"/>
                <a:ext cx="3198568" cy="492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081" y="5551958"/>
                <a:ext cx="3198568" cy="4926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51340" y="6044593"/>
                <a:ext cx="2227726" cy="938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𝑢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340" y="6044593"/>
                <a:ext cx="2227726" cy="9389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9369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52950" y="58823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rtl="1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r" rtl="1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52950" y="588238"/>
            <a:ext cx="9009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5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- </a:t>
            </a:r>
            <a:r>
              <a:rPr lang="fa-IR" sz="2000" dirty="0">
                <a:cs typeface="B Nazanin" panose="00000400000000000000" pitchFamily="2" charset="-78"/>
              </a:rPr>
              <a:t>سیستم علی زیر به ازای چه مقدار از </a:t>
            </a:r>
            <a:r>
              <a:rPr lang="en-US" sz="2000" dirty="0">
                <a:cs typeface="B Nazanin" panose="00000400000000000000" pitchFamily="2" charset="-78"/>
              </a:rPr>
              <a:t>k</a:t>
            </a:r>
            <a:r>
              <a:rPr lang="fa-IR" sz="2000" dirty="0">
                <a:cs typeface="B Nazanin" panose="00000400000000000000" pitchFamily="2" charset="-78"/>
              </a:rPr>
              <a:t> یک سیستم پایدار است.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7" y="919258"/>
            <a:ext cx="4762500" cy="27622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47506" y="2115717"/>
                <a:ext cx="68469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06" y="2115717"/>
                <a:ext cx="68469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59359" y="3218545"/>
                <a:ext cx="68469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359" y="3218545"/>
                <a:ext cx="6846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117523" y="1506935"/>
            <a:ext cx="1998383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565400" y="3107135"/>
            <a:ext cx="25400" cy="1092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581248" y="2702859"/>
                <a:ext cx="2352632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den>
                      </m:f>
                      <m:r>
                        <a:rPr lang="fa-I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𝐺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48" y="2702859"/>
                <a:ext cx="2352632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519" y="1078603"/>
            <a:ext cx="3514725" cy="130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883681" y="4269185"/>
                <a:ext cx="764889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681" y="4269185"/>
                <a:ext cx="764889" cy="617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632200" y="4269185"/>
                <a:ext cx="2811667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+(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𝐾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00" y="4269185"/>
                <a:ext cx="2811667" cy="661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982690" y="5289544"/>
                <a:ext cx="3858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𝑠𝑡𝑎𝑏𝑖𝑙𝑖𝑡𝑦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𝐾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&gt;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&gt;  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90" y="5289544"/>
                <a:ext cx="385830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053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08F7-CFAC-27D8-484B-B462573D88AB}"/>
              </a:ext>
            </a:extLst>
          </p:cNvPr>
          <p:cNvSpPr txBox="1"/>
          <p:nvPr/>
        </p:nvSpPr>
        <p:spPr>
          <a:xfrm>
            <a:off x="11114041" y="536809"/>
            <a:ext cx="615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مثال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2FC4835-69CB-BD77-26FD-F25048FE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FEC61-77AE-3F9F-D1E4-ACCB9B9D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725" y="767641"/>
            <a:ext cx="3943350" cy="62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6E61D-1EB4-E7B6-38BE-9BAEFC75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629" y="1605280"/>
            <a:ext cx="3430948" cy="20853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B8AD28-627E-D4D8-0CC4-01225B36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0" y="3796115"/>
            <a:ext cx="4543425" cy="733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8AD62E-66F3-9953-8D57-9FB6BFADA080}"/>
              </a:ext>
            </a:extLst>
          </p:cNvPr>
          <p:cNvSpPr txBox="1"/>
          <p:nvPr/>
        </p:nvSpPr>
        <p:spPr>
          <a:xfrm>
            <a:off x="11114041" y="3383206"/>
            <a:ext cx="615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مثال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77C49-A71E-EF9B-6FDE-553E07CDE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497" y="4944501"/>
            <a:ext cx="1546766" cy="7464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67AA37-03BD-7BA9-C782-BFF45C7FA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110" y="5921828"/>
            <a:ext cx="3177540" cy="6809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ACD3DD-7530-AE1A-ECB0-7ACE5E6BE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057" y="4635035"/>
            <a:ext cx="3061335" cy="21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04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0112" y="-100058"/>
            <a:ext cx="5376672" cy="54442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find the fundamental period (T) of the following signal (n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465" t="-246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3171149" y="5355352"/>
                <a:ext cx="6823011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Periodic condition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→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sz="20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9" y="5355352"/>
                <a:ext cx="6823011" cy="524256"/>
              </a:xfrm>
              <a:prstGeom prst="rect">
                <a:avLst/>
              </a:prstGeom>
              <a:blipFill>
                <a:blip r:embed="rId3"/>
                <a:stretch>
                  <a:fillRect l="-804" t="-47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37470" y="4924240"/>
                <a:ext cx="9669314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470" y="4924240"/>
                <a:ext cx="9669314" cy="862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37470" y="5944847"/>
                <a:ext cx="7696081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=…+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470" y="5944847"/>
                <a:ext cx="7696081" cy="862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28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find energy and power of following signals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a.)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621" t="-2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2967087" y="2886318"/>
                <a:ext cx="6823011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]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	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087" y="2886318"/>
                <a:ext cx="6823011" cy="524256"/>
              </a:xfrm>
              <a:prstGeom prst="rect">
                <a:avLst/>
              </a:prstGeom>
              <a:blipFill>
                <a:blip r:embed="rId3"/>
                <a:stretch>
                  <a:fillRect t="-6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481" y="3410574"/>
            <a:ext cx="2158946" cy="12262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740908" y="393483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709" y="3413146"/>
            <a:ext cx="2158946" cy="1226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10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344481" y="4804009"/>
                <a:ext cx="8915399" cy="112628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Subtitle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344481" y="4804009"/>
                <a:ext cx="8915399" cy="1126283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9026434" y="4804009"/>
            <a:ext cx="627017" cy="9959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833384" y="4798862"/>
            <a:ext cx="627017" cy="9959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693" y="1417321"/>
            <a:ext cx="8915399" cy="97231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1968" y="3125363"/>
            <a:ext cx="7546848" cy="9406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SIGNALS and SYSTEMS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8AB8F42-188F-97D8-2EEF-606EEDE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7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find energy and power of following signals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a.)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621" t="-2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2954024" y="3146571"/>
                <a:ext cx="85021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func>
                    <m:nary>
                      <m:naryPr>
                        <m:chr m:val="∑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func>
                    <m:nary>
                      <m:naryPr>
                        <m:chr m:val="∑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=−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	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024" y="3146571"/>
                <a:ext cx="8502102" cy="524256"/>
              </a:xfrm>
              <a:prstGeom prst="rect">
                <a:avLst/>
              </a:prstGeom>
              <a:blipFill>
                <a:blip r:embed="rId3"/>
                <a:stretch>
                  <a:fillRect t="-6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3345909" y="3931081"/>
                <a:ext cx="85021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nary>
                      </m:e>
                    </m:d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den>
                            </m:f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	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09" y="3931081"/>
                <a:ext cx="8502102" cy="524256"/>
              </a:xfrm>
              <a:prstGeom prst="rect">
                <a:avLst/>
              </a:prstGeom>
              <a:blipFill>
                <a:blip r:embed="rId4"/>
                <a:stretch>
                  <a:fillRect t="-6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3345909" y="4805956"/>
                <a:ext cx="85021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den>
                            </m:f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</m:e>
                    </m:d>
                    <m:r>
                      <a:rPr lang="en-US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unc>
                      <m:func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den>
                            </m:f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09" y="4805956"/>
                <a:ext cx="8502102" cy="524256"/>
              </a:xfrm>
              <a:prstGeom prst="rect">
                <a:avLst/>
              </a:prstGeom>
              <a:blipFill>
                <a:blip r:embed="rId5"/>
                <a:stretch>
                  <a:fillRect t="-5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/>
              <p:cNvSpPr txBox="1">
                <a:spLocks/>
              </p:cNvSpPr>
              <p:nvPr/>
            </p:nvSpPr>
            <p:spPr>
              <a:xfrm>
                <a:off x="3319786" y="7327391"/>
                <a:ext cx="2022925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𝐹𝑖𝑛𝑖𝑡𝑒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𝑒𝑛𝑒𝑟𝑔𝑦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786" y="7327391"/>
                <a:ext cx="2022925" cy="524256"/>
              </a:xfrm>
              <a:prstGeom prst="rect">
                <a:avLst/>
              </a:prstGeom>
              <a:blipFill>
                <a:blip r:embed="rId6"/>
                <a:stretch>
                  <a:fillRect t="-210465" r="-1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5799040" y="6400800"/>
            <a:ext cx="613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/>
              <p:cNvSpPr txBox="1">
                <a:spLocks/>
              </p:cNvSpPr>
              <p:nvPr/>
            </p:nvSpPr>
            <p:spPr>
              <a:xfrm>
                <a:off x="6412994" y="7327391"/>
                <a:ext cx="2022925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𝑍𝑒𝑟𝑜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𝑝𝑜𝑤𝑒𝑟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4" y="7327391"/>
                <a:ext cx="2022925" cy="524256"/>
              </a:xfrm>
              <a:prstGeom prst="rect">
                <a:avLst/>
              </a:prstGeom>
              <a:blipFill>
                <a:blip r:embed="rId7"/>
                <a:stretch>
                  <a:fillRect t="-2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3345909" y="5547924"/>
                <a:ext cx="85021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	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09" y="5547924"/>
                <a:ext cx="8502102" cy="524256"/>
              </a:xfrm>
              <a:prstGeom prst="rect">
                <a:avLst/>
              </a:prstGeom>
              <a:blipFill>
                <a:blip r:embed="rId8"/>
                <a:stretch>
                  <a:fillRect t="-6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99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  <p:bldP spid="17" grpId="0"/>
      <p:bldP spid="1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find energy and power of following signals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b.)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621" t="-17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2883535" y="3017321"/>
                <a:ext cx="8223684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20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e>
                        </m:nary>
                      </m:e>
                    </m:nary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35" y="3017321"/>
                <a:ext cx="8223684" cy="524256"/>
              </a:xfrm>
              <a:prstGeom prst="rect">
                <a:avLst/>
              </a:prstGeom>
              <a:blipFill>
                <a:blip r:embed="rId3"/>
                <a:stretch>
                  <a:fillRect t="-7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/>
              <p:cNvSpPr txBox="1">
                <a:spLocks/>
              </p:cNvSpPr>
              <p:nvPr/>
            </p:nvSpPr>
            <p:spPr>
              <a:xfrm>
                <a:off x="1861802" y="4441823"/>
                <a:ext cx="8223684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  <m:r>
                            <a:rPr lang="en-US" sz="2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  <m: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02" y="4441823"/>
                <a:ext cx="8223684" cy="524256"/>
              </a:xfrm>
              <a:prstGeom prst="rect">
                <a:avLst/>
              </a:prstGeom>
              <a:blipFill>
                <a:blip r:embed="rId4"/>
                <a:stretch>
                  <a:fillRect t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4049485" y="4705273"/>
            <a:ext cx="862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258383" y="4664629"/>
                <a:ext cx="444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383" y="4664629"/>
                <a:ext cx="4443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find energy and power of following signals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b.)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621" t="-17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2883535" y="3017321"/>
                <a:ext cx="8223684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den>
                        </m:f>
                      </m:e>
                    </m:func>
                    <m:nary>
                      <m:nary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535" y="3017321"/>
                <a:ext cx="8223684" cy="524256"/>
              </a:xfrm>
              <a:prstGeom prst="rect">
                <a:avLst/>
              </a:prstGeom>
              <a:blipFill>
                <a:blip r:embed="rId3"/>
                <a:stretch>
                  <a:fillRect t="-6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/>
              <p:cNvSpPr txBox="1">
                <a:spLocks/>
              </p:cNvSpPr>
              <p:nvPr/>
            </p:nvSpPr>
            <p:spPr>
              <a:xfrm>
                <a:off x="2450592" y="3964242"/>
                <a:ext cx="8223684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  <m: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nary>
                                <m:naryPr>
                                  <m:ctrl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  <m: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nary>
                                <m:naryPr>
                                  <m:ctrl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3964242"/>
                <a:ext cx="8223684" cy="524256"/>
              </a:xfrm>
              <a:prstGeom prst="rect">
                <a:avLst/>
              </a:prstGeom>
              <a:blipFill>
                <a:blip r:embed="rId4"/>
                <a:stretch>
                  <a:fillRect t="-10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/>
              <p:cNvSpPr txBox="1">
                <a:spLocks/>
              </p:cNvSpPr>
              <p:nvPr/>
            </p:nvSpPr>
            <p:spPr>
              <a:xfrm>
                <a:off x="3171149" y="4804009"/>
                <a:ext cx="8223684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2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=1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9" y="4804009"/>
                <a:ext cx="8223684" cy="524256"/>
              </a:xfrm>
              <a:prstGeom prst="rect">
                <a:avLst/>
              </a:prstGeom>
              <a:blipFill>
                <a:blip r:embed="rId5"/>
                <a:stretch>
                  <a:fillRect t="-6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3319786" y="6595872"/>
                <a:ext cx="2022925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𝐹𝑖𝑛𝑖𝑡𝑒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𝑝𝑜𝑤𝑒𝑟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786" y="6595872"/>
                <a:ext cx="2022925" cy="524256"/>
              </a:xfrm>
              <a:prstGeom prst="rect">
                <a:avLst/>
              </a:prstGeom>
              <a:blipFill>
                <a:blip r:embed="rId6"/>
                <a:stretch>
                  <a:fillRect t="-210465" r="-5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5799040" y="5669281"/>
            <a:ext cx="613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6412994" y="6595872"/>
                <a:ext cx="2639566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2800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Infinite</a:t>
                </a:r>
                <a:r>
                  <a:rPr lang="en-US" sz="2800" b="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𝑒𝑛𝑒𝑟𝑔𝑦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4" y="6595872"/>
                <a:ext cx="2639566" cy="524256"/>
              </a:xfrm>
              <a:prstGeom prst="rect">
                <a:avLst/>
              </a:prstGeom>
              <a:blipFill>
                <a:blip r:embed="rId7"/>
                <a:stretch>
                  <a:fillRect l="-4619" t="-25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8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9" grpId="0"/>
      <p:bldP spid="11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𝐲𝐬𝐭𝐞𝐦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𝐝𝐢𝐟𝐢𝐧𝐢𝐭𝐢𝐨𝐧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system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any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process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produces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an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output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signal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response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an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input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signal</m:t>
                    </m:r>
                    <m:r>
                      <m:rPr>
                        <m:nor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465" t="-2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997" y="2453502"/>
            <a:ext cx="4124325" cy="2533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7594" y="290878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x: input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signal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excitation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67594" y="3455782"/>
            <a:ext cx="34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y: output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signal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system response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67594" y="408550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T: transfer or transform function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04050" y="2354024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4050" y="381751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83902" y="5313226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y=T[x]</a:t>
            </a:r>
          </a:p>
        </p:txBody>
      </p:sp>
    </p:spTree>
    <p:extLst>
      <p:ext uri="{BB962C8B-B14F-4D97-AF65-F5344CB8AC3E}">
        <p14:creationId xmlns:p14="http://schemas.microsoft.com/office/powerpoint/2010/main" val="572857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𝐲𝐬𝐭𝐞𝐦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𝒆𝒙𝒂𝒎𝒑𝒍𝒆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465" t="-10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3441" y="3050865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I: input signal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50520" y="4006735"/>
            <a:ext cx="2229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i="1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V: output signal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94806" y="3589121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i="1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V=RI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746" y="2886318"/>
            <a:ext cx="2293880" cy="1631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712419" y="3346625"/>
                <a:ext cx="1894365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419" y="3346625"/>
                <a:ext cx="1894365" cy="896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8989086" y="3701943"/>
            <a:ext cx="617438" cy="304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34149" y="5303520"/>
            <a:ext cx="1998617" cy="901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287573" y="5518047"/>
                <a:ext cx="4029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73" y="5518047"/>
                <a:ext cx="4029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endCxn id="3" idx="1"/>
          </p:cNvCxnSpPr>
          <p:nvPr/>
        </p:nvCxnSpPr>
        <p:spPr>
          <a:xfrm>
            <a:off x="4376057" y="5754188"/>
            <a:ext cx="10580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32766" y="5754188"/>
            <a:ext cx="10580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440094" y="5368628"/>
                <a:ext cx="3442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94" y="5368628"/>
                <a:ext cx="3442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61812" y="5384856"/>
                <a:ext cx="400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812" y="5384856"/>
                <a:ext cx="4003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1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20" grpId="0"/>
      <p:bldP spid="13" grpId="0"/>
      <p:bldP spid="7" grpId="0" animBg="1"/>
      <p:bldP spid="3" grpId="0" animBg="1"/>
      <p:bldP spid="8" grpId="0"/>
      <p:bldP spid="11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𝐲𝐬𝐭𝐞𝐦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𝒆𝒙𝒂𝒎𝒑𝒍𝒆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465" t="-10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71149" y="3220858"/>
            <a:ext cx="2229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i="1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i: output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94270" y="3274918"/>
                <a:ext cx="2373470" cy="793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70" y="3274918"/>
                <a:ext cx="2373470" cy="793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>
          <a:xfrm>
            <a:off x="2855851" y="2664941"/>
            <a:ext cx="7856002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93" y="1999001"/>
            <a:ext cx="1436080" cy="12503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71149" y="3606675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i="1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v: input signal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04810" y="3374198"/>
            <a:ext cx="1881051" cy="616650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Differentiator</a:t>
            </a:r>
          </a:p>
        </p:txBody>
      </p:sp>
      <p:cxnSp>
        <p:nvCxnSpPr>
          <p:cNvPr id="18" name="Straight Arrow Connector 17"/>
          <p:cNvCxnSpPr>
            <a:endCxn id="10" idx="1"/>
          </p:cNvCxnSpPr>
          <p:nvPr/>
        </p:nvCxnSpPr>
        <p:spPr>
          <a:xfrm>
            <a:off x="8608423" y="3682523"/>
            <a:ext cx="496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985861" y="3663903"/>
            <a:ext cx="496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372314" y="3282688"/>
                <a:ext cx="749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314" y="3282688"/>
                <a:ext cx="749500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895820" y="3313191"/>
                <a:ext cx="710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820" y="3313191"/>
                <a:ext cx="7109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 txBox="1">
            <a:spLocks/>
          </p:cNvSpPr>
          <p:nvPr/>
        </p:nvSpPr>
        <p:spPr>
          <a:xfrm>
            <a:off x="2953004" y="4715338"/>
            <a:ext cx="7856002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Inductor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1532" y="3999407"/>
            <a:ext cx="1440541" cy="14103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66203" y="5655758"/>
            <a:ext cx="2229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i="1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i: output signal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66203" y="6041575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i="1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v: input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77739" y="5586893"/>
                <a:ext cx="2795702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739" y="5586893"/>
                <a:ext cx="2795702" cy="10610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9218021" y="5709818"/>
            <a:ext cx="1881051" cy="616650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Integrator</a:t>
            </a:r>
          </a:p>
        </p:txBody>
      </p:sp>
      <p:cxnSp>
        <p:nvCxnSpPr>
          <p:cNvPr id="34" name="Straight Arrow Connector 33"/>
          <p:cNvCxnSpPr>
            <a:endCxn id="33" idx="1"/>
          </p:cNvCxnSpPr>
          <p:nvPr/>
        </p:nvCxnSpPr>
        <p:spPr>
          <a:xfrm>
            <a:off x="8721634" y="6018143"/>
            <a:ext cx="496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099072" y="5999523"/>
            <a:ext cx="496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485525" y="5618308"/>
                <a:ext cx="766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525" y="5618308"/>
                <a:ext cx="76636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009031" y="5648811"/>
                <a:ext cx="710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031" y="5648811"/>
                <a:ext cx="710964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3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6" grpId="0"/>
      <p:bldP spid="10" grpId="0" animBg="1"/>
      <p:bldP spid="19" grpId="0"/>
      <p:bldP spid="22" grpId="0"/>
      <p:bldP spid="23" grpId="0"/>
      <p:bldP spid="25" grpId="0"/>
      <p:bldP spid="26" grpId="0"/>
      <p:bldP spid="27" grpId="0"/>
      <p:bldP spid="33" grpId="0" animBg="1"/>
      <p:bldP spid="36" grpId="0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𝐧𝐭𝐞𝐫𝐜𝐨𝐧𝐧𝐞𝐜𝐭𝐢𝐨𝐧𝐬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𝐨𝐟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𝐬𝐲𝐬𝐭𝐞𝐦𝐬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465" t="-10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96829" y="272424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or Cascade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47" y="2483827"/>
            <a:ext cx="4060644" cy="85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96289" y="2805283"/>
                <a:ext cx="1492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289" y="2805283"/>
                <a:ext cx="14929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2896829" y="477833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747" y="3985086"/>
            <a:ext cx="4060644" cy="1586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770163" y="4593668"/>
                <a:ext cx="1492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163" y="4593668"/>
                <a:ext cx="1492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inus 5"/>
          <p:cNvSpPr/>
          <p:nvPr/>
        </p:nvSpPr>
        <p:spPr>
          <a:xfrm>
            <a:off x="8670253" y="5124807"/>
            <a:ext cx="248195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770162" y="4985860"/>
                <a:ext cx="1492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162" y="4985860"/>
                <a:ext cx="1492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1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878" y="4586699"/>
            <a:ext cx="4035553" cy="1327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𝐧𝐭𝐞𝐫𝐜𝐨𝐧𝐧𝐞𝐜𝐭𝐢𝐨𝐧𝐬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𝐨𝐟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𝐬𝐲𝐬𝐭𝐞𝐦𝐬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3"/>
                <a:stretch>
                  <a:fillRect l="-465" t="-10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50592" y="3055067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Series-Parallel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58622" y="2997101"/>
                <a:ext cx="3357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622" y="2997101"/>
                <a:ext cx="33577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2492117" y="477833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626889" y="5250591"/>
                <a:ext cx="821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889" y="5250591"/>
                <a:ext cx="821571" cy="307777"/>
              </a:xfrm>
              <a:prstGeom prst="rect">
                <a:avLst/>
              </a:prstGeom>
              <a:blipFill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273" y="2259277"/>
            <a:ext cx="4035553" cy="1773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357680" y="4426397"/>
                <a:ext cx="13599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680" y="4426397"/>
                <a:ext cx="1359988" cy="307777"/>
              </a:xfrm>
              <a:prstGeom prst="rect">
                <a:avLst/>
              </a:prstGeom>
              <a:blipFill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97734" y="4334732"/>
                <a:ext cx="1785169" cy="335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34" y="4334732"/>
                <a:ext cx="1785169" cy="3354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180497" y="4654327"/>
                <a:ext cx="1597169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497" y="4654327"/>
                <a:ext cx="1597169" cy="617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02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𝐅𝐢𝐧𝐝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𝐛𝐥𝐨𝐜𝐤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𝐝𝐢𝐚𝐠𝐫𝐚𝐦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𝐨𝐟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𝐟𝐨𝐥𝐥𝐨𝐰𝐢𝐧𝐠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𝐜𝐢𝐫𝐜𝐮𝐢𝐭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465" t="-10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81261" y="4625816"/>
                <a:ext cx="22872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output signal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61" y="4625816"/>
                <a:ext cx="2287229" cy="400110"/>
              </a:xfrm>
              <a:prstGeom prst="rect">
                <a:avLst/>
              </a:prstGeom>
              <a:blipFill>
                <a:blip r:embed="rId3"/>
                <a:stretch>
                  <a:fillRect t="-9231" r="-2133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81261" y="5097874"/>
                <a:ext cx="21200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: input signal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61" y="5097874"/>
                <a:ext cx="2120004" cy="400110"/>
              </a:xfrm>
              <a:prstGeom prst="rect">
                <a:avLst/>
              </a:prstGeom>
              <a:blipFill>
                <a:blip r:embed="rId4"/>
                <a:stretch>
                  <a:fillRect t="-7576" r="-258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73571" y="5618412"/>
                <a:ext cx="2502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571" y="5618412"/>
                <a:ext cx="2502608" cy="400110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0" y="2169807"/>
            <a:ext cx="2336047" cy="1811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475862" y="5469274"/>
                <a:ext cx="2699009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862" y="5469274"/>
                <a:ext cx="2699009" cy="6765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491061" y="6018522"/>
                <a:ext cx="1530099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061" y="6018522"/>
                <a:ext cx="1530099" cy="6765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4176179" y="5718439"/>
            <a:ext cx="314882" cy="200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44384" y="4206240"/>
            <a:ext cx="365760" cy="4195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endCxn id="11" idx="4"/>
          </p:cNvCxnSpPr>
          <p:nvPr/>
        </p:nvCxnSpPr>
        <p:spPr>
          <a:xfrm flipH="1">
            <a:off x="7827264" y="4206240"/>
            <a:ext cx="6350" cy="419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673086" y="4413250"/>
            <a:ext cx="321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812047" y="4072491"/>
                <a:ext cx="725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047" y="4072491"/>
                <a:ext cx="725647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7019311" y="4441823"/>
            <a:ext cx="625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1" idx="4"/>
          </p:cNvCxnSpPr>
          <p:nvPr/>
        </p:nvCxnSpPr>
        <p:spPr>
          <a:xfrm flipV="1">
            <a:off x="7827264" y="4625816"/>
            <a:ext cx="0" cy="992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859127" y="4715969"/>
                <a:ext cx="918906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𝑑𝑖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127" y="4715969"/>
                <a:ext cx="918906" cy="6199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11" idx="6"/>
          </p:cNvCxnSpPr>
          <p:nvPr/>
        </p:nvCxnSpPr>
        <p:spPr>
          <a:xfrm flipV="1">
            <a:off x="8010144" y="4413250"/>
            <a:ext cx="3890119" cy="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451797" y="3984408"/>
                <a:ext cx="740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797" y="3984408"/>
                <a:ext cx="7402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417060" y="5252616"/>
                <a:ext cx="1129275" cy="716678"/>
              </a:xfrm>
              <a:prstGeom prst="rect">
                <a:avLst/>
              </a:prstGeom>
              <a:solidFill>
                <a:srgbClr val="B7F7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060" y="5252616"/>
                <a:ext cx="1129275" cy="7166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H="1" flipV="1">
            <a:off x="9546336" y="5615967"/>
            <a:ext cx="589794" cy="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9" idx="1"/>
          </p:cNvCxnSpPr>
          <p:nvPr/>
        </p:nvCxnSpPr>
        <p:spPr>
          <a:xfrm flipV="1">
            <a:off x="7827265" y="5610955"/>
            <a:ext cx="589795" cy="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9562293" y="5213558"/>
                <a:ext cx="6192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293" y="5213558"/>
                <a:ext cx="619208" cy="369332"/>
              </a:xfrm>
              <a:prstGeom prst="rect">
                <a:avLst/>
              </a:prstGeom>
              <a:blipFill>
                <a:blip r:embed="rId1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0132733" y="5241384"/>
                <a:ext cx="1129275" cy="716678"/>
              </a:xfrm>
              <a:prstGeom prst="rect">
                <a:avLst/>
              </a:prstGeom>
              <a:solidFill>
                <a:srgbClr val="B7F74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33" y="5241384"/>
                <a:ext cx="1129275" cy="7166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1696700" y="4413250"/>
            <a:ext cx="0" cy="1186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9" idx="3"/>
          </p:cNvCxnSpPr>
          <p:nvPr/>
        </p:nvCxnSpPr>
        <p:spPr>
          <a:xfrm flipH="1">
            <a:off x="11262008" y="5599723"/>
            <a:ext cx="434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Minus 57"/>
          <p:cNvSpPr/>
          <p:nvPr/>
        </p:nvSpPr>
        <p:spPr>
          <a:xfrm>
            <a:off x="7943342" y="4677869"/>
            <a:ext cx="184658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4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7" grpId="0"/>
      <p:bldP spid="19" grpId="0"/>
      <p:bldP spid="20" grpId="0"/>
      <p:bldP spid="10" grpId="0" animBg="1"/>
      <p:bldP spid="11" grpId="0" animBg="1"/>
      <p:bldP spid="25" grpId="0"/>
      <p:bldP spid="34" grpId="0"/>
      <p:bldP spid="37" grpId="0"/>
      <p:bldP spid="39" grpId="0" animBg="1"/>
      <p:bldP spid="48" grpId="0"/>
      <p:bldP spid="49" grpId="0" animBg="1"/>
      <p:bldP spid="5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Basic System properties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592" y="2362062"/>
                <a:ext cx="7856002" cy="524256"/>
              </a:xfrm>
              <a:prstGeom prst="rect">
                <a:avLst/>
              </a:prstGeom>
              <a:blipFill>
                <a:blip r:embed="rId2"/>
                <a:stretch>
                  <a:fillRect l="-465" t="-10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845154" y="6595872"/>
            <a:ext cx="7856002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with or without memory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invariant and time dependent system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or unstable system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or non-linear system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Invertible system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system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b="0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38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29336" y="799518"/>
            <a:ext cx="6823011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and System definition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59274" y="1608525"/>
            <a:ext cx="917527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Signals</a:t>
            </a:r>
            <a:r>
              <a:rPr lang="en-US" dirty="0">
                <a:latin typeface="Times New Roman" panose="02020603050405020304" pitchFamily="18" charset="0"/>
              </a:rPr>
              <a:t>, which are functions of one or more independent variables, contain information about the behavior or nature of some phenomenon. Voltages and currents as a function of time in an electrical circuit are examples of signals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59274" y="3008285"/>
            <a:ext cx="904533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</a:rPr>
              <a:t>Systems </a:t>
            </a:r>
            <a:r>
              <a:rPr lang="en-US" dirty="0">
                <a:latin typeface="Times New Roman" panose="02020603050405020304" pitchFamily="18" charset="0"/>
              </a:rPr>
              <a:t>respond to particular signals by producing other signals or some desired behavior. A circuit is itself an example of a system.</a:t>
            </a:r>
          </a:p>
        </p:txBody>
      </p:sp>
      <p:pic>
        <p:nvPicPr>
          <p:cNvPr id="1028" name="Picture 4" descr="Image result for automobile as a syst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206" y="3887309"/>
            <a:ext cx="5097824" cy="285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B02A8C99-6492-A20E-268E-A9C1FF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with or without memory 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is said memoryless if its output for each value of independent variable at a given time is depended on the input at the same time.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62361" y="2805090"/>
                <a:ext cx="27608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61" y="2805090"/>
                <a:ext cx="2760884" cy="40011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62361" y="3549635"/>
                <a:ext cx="165506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61" y="3549635"/>
                <a:ext cx="1655068" cy="676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39061" y="2805090"/>
                <a:ext cx="19550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61" y="2805090"/>
                <a:ext cx="1955022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39061" y="3581601"/>
                <a:ext cx="1723421" cy="646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61" y="3581601"/>
                <a:ext cx="1723421" cy="646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62361" y="4748190"/>
                <a:ext cx="27791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61" y="4748190"/>
                <a:ext cx="2779159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39061" y="4481931"/>
                <a:ext cx="2135456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061" y="4481931"/>
                <a:ext cx="2135456" cy="9326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317842" y="2283067"/>
            <a:ext cx="206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i="1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000" u="sng" dirty="0">
                <a:solidFill>
                  <a:srgbClr val="73AF07"/>
                </a:solidFill>
              </a:rPr>
              <a:t>Without memory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67621" y="2305310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i="1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000" u="sng" dirty="0">
                <a:solidFill>
                  <a:srgbClr val="73AF07"/>
                </a:solidFill>
              </a:rPr>
              <a:t>With memory</a:t>
            </a:r>
          </a:p>
        </p:txBody>
      </p:sp>
    </p:spTree>
    <p:extLst>
      <p:ext uri="{BB962C8B-B14F-4D97-AF65-F5344CB8AC3E}">
        <p14:creationId xmlns:p14="http://schemas.microsoft.com/office/powerpoint/2010/main" val="70366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invariant and time dependent system: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is said invariant if the behavior of the system are fixed over the time.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81561" y="2171773"/>
                <a:ext cx="1226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561" y="2171773"/>
                <a:ext cx="1226874" cy="40011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541815" y="2213544"/>
            <a:ext cx="2081680" cy="716678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invariant system</a:t>
            </a:r>
          </a:p>
        </p:txBody>
      </p:sp>
      <p:cxnSp>
        <p:nvCxnSpPr>
          <p:cNvPr id="5" name="Straight Arrow Connector 4"/>
          <p:cNvCxnSpPr>
            <a:endCxn id="15" idx="1"/>
          </p:cNvCxnSpPr>
          <p:nvPr/>
        </p:nvCxnSpPr>
        <p:spPr>
          <a:xfrm>
            <a:off x="4508500" y="2559873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23495" y="2547863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91574" y="2171773"/>
                <a:ext cx="1226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74" y="2171773"/>
                <a:ext cx="1226874" cy="400110"/>
              </a:xfrm>
              <a:prstGeom prst="rect">
                <a:avLst/>
              </a:prstGeom>
              <a:blipFill>
                <a:blip r:embed="rId3"/>
                <a:stretch>
                  <a:fillRect r="-49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54687" y="3243457"/>
                <a:ext cx="2579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687" y="3243457"/>
                <a:ext cx="2579809" cy="400110"/>
              </a:xfrm>
              <a:prstGeom prst="rect">
                <a:avLst/>
              </a:prstGeom>
              <a:blipFill>
                <a:blip r:embed="rId4"/>
                <a:stretch>
                  <a:fillRect l="-2128" t="-3030" r="-23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81626" y="3915031"/>
                <a:ext cx="1226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26" y="3915031"/>
                <a:ext cx="1226874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4673690" y="4178300"/>
            <a:ext cx="2197010" cy="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713637" y="3758752"/>
            <a:ext cx="2017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System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75837" y="3915031"/>
                <a:ext cx="32787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837" y="3915031"/>
                <a:ext cx="3278718" cy="400110"/>
              </a:xfrm>
              <a:prstGeom prst="rect">
                <a:avLst/>
              </a:prstGeom>
              <a:blipFill>
                <a:blip r:embed="rId6"/>
                <a:stretch>
                  <a:fillRect t="-7576" r="-74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0354555" y="3761143"/>
            <a:ext cx="1395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variant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962006" y="4787337"/>
                <a:ext cx="2390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006" y="4787337"/>
                <a:ext cx="2390206" cy="400110"/>
              </a:xfrm>
              <a:prstGeom prst="rect">
                <a:avLst/>
              </a:prstGeom>
              <a:blipFill>
                <a:blip r:embed="rId7"/>
                <a:stretch>
                  <a:fillRect l="-2296" t="-151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281626" y="5717107"/>
                <a:ext cx="1226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26" y="5717107"/>
                <a:ext cx="1226874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V="1">
            <a:off x="4673690" y="5980376"/>
            <a:ext cx="2197010" cy="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075837" y="5717107"/>
                <a:ext cx="30330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837" y="5717107"/>
                <a:ext cx="3033010" cy="400110"/>
              </a:xfrm>
              <a:prstGeom prst="rect">
                <a:avLst/>
              </a:prstGeom>
              <a:blipFill>
                <a:blip r:embed="rId9"/>
                <a:stretch>
                  <a:fillRect t="-9231" r="-120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10354555" y="5563219"/>
            <a:ext cx="1395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Invariant system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73690" y="5547196"/>
            <a:ext cx="2017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System response</a:t>
            </a:r>
          </a:p>
        </p:txBody>
      </p:sp>
    </p:spTree>
    <p:extLst>
      <p:ext uri="{BB962C8B-B14F-4D97-AF65-F5344CB8AC3E}">
        <p14:creationId xmlns:p14="http://schemas.microsoft.com/office/powerpoint/2010/main" val="378657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6" grpId="0"/>
      <p:bldP spid="28" grpId="0"/>
      <p:bldP spid="29" grpId="0"/>
      <p:bldP spid="30" grpId="0"/>
      <p:bldP spid="31" grpId="0"/>
      <p:bldP spid="33" grpId="0"/>
      <p:bldP spid="34" grpId="0"/>
      <p:bldP spid="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or unstable system: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stable system produced bounded output for the bounded input (BIBO).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6297" y="2159763"/>
                <a:ext cx="1804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97" y="2159763"/>
                <a:ext cx="1804405" cy="40011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541815" y="2213544"/>
            <a:ext cx="2081680" cy="716678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system</a:t>
            </a:r>
          </a:p>
        </p:txBody>
      </p:sp>
      <p:cxnSp>
        <p:nvCxnSpPr>
          <p:cNvPr id="5" name="Straight Arrow Connector 4"/>
          <p:cNvCxnSpPr>
            <a:endCxn id="15" idx="1"/>
          </p:cNvCxnSpPr>
          <p:nvPr/>
        </p:nvCxnSpPr>
        <p:spPr>
          <a:xfrm>
            <a:off x="4508500" y="2559873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23495" y="2547863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74042" y="3319389"/>
                <a:ext cx="43355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42" y="3319389"/>
                <a:ext cx="4335546" cy="400110"/>
              </a:xfrm>
              <a:prstGeom prst="rect">
                <a:avLst/>
              </a:prstGeom>
              <a:blipFill>
                <a:blip r:embed="rId3"/>
                <a:stretch>
                  <a:fillRect l="-1264" t="-3077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9452855" y="3165501"/>
            <a:ext cx="1395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stable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754608" y="2175517"/>
                <a:ext cx="13927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608" y="2175517"/>
                <a:ext cx="1392754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86691" y="4765475"/>
                <a:ext cx="26073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91" y="4765475"/>
                <a:ext cx="2607317" cy="400110"/>
              </a:xfrm>
              <a:prstGeom prst="rect">
                <a:avLst/>
              </a:prstGeom>
              <a:blipFill>
                <a:blip r:embed="rId5"/>
                <a:stretch>
                  <a:fillRect l="-2108" t="-123077" r="-468" b="-18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3386691" y="5540401"/>
            <a:ext cx="139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X[n]=u[n]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80107" y="5540401"/>
            <a:ext cx="22127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y[n]=(n+1)u[n]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32910" y="5740456"/>
            <a:ext cx="789912" cy="1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754608" y="5755003"/>
            <a:ext cx="789912" cy="1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450985" y="5554948"/>
                <a:ext cx="22127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2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985" y="5554948"/>
                <a:ext cx="2212793" cy="400110"/>
              </a:xfrm>
              <a:prstGeom prst="rect">
                <a:avLst/>
              </a:prstGeom>
              <a:blipFill>
                <a:blip r:embed="rId6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10313368" y="5386513"/>
            <a:ext cx="1395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unstable system</a:t>
            </a:r>
          </a:p>
        </p:txBody>
      </p:sp>
    </p:spTree>
    <p:extLst>
      <p:ext uri="{BB962C8B-B14F-4D97-AF65-F5344CB8AC3E}">
        <p14:creationId xmlns:p14="http://schemas.microsoft.com/office/powerpoint/2010/main" val="426194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23" grpId="0"/>
      <p:bldP spid="24" grpId="0"/>
      <p:bldP spid="25" grpId="0"/>
      <p:bldP spid="37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or non-linear system: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linear system is a system that possesses the important property of superposition.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16167" y="2171773"/>
                <a:ext cx="1682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167" y="2171773"/>
                <a:ext cx="1682320" cy="400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541815" y="2213544"/>
            <a:ext cx="2081680" cy="716678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additivity</a:t>
            </a:r>
          </a:p>
        </p:txBody>
      </p:sp>
      <p:cxnSp>
        <p:nvCxnSpPr>
          <p:cNvPr id="5" name="Straight Arrow Connector 4"/>
          <p:cNvCxnSpPr>
            <a:endCxn id="15" idx="1"/>
          </p:cNvCxnSpPr>
          <p:nvPr/>
        </p:nvCxnSpPr>
        <p:spPr>
          <a:xfrm>
            <a:off x="4508500" y="2559873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23495" y="2547863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634877" y="2112885"/>
                <a:ext cx="1682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877" y="2112885"/>
                <a:ext cx="1682320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5579134" y="3154698"/>
            <a:ext cx="2081680" cy="716678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homogenous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35066" y="3513037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47457" y="3100917"/>
                <a:ext cx="9510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457" y="3100917"/>
                <a:ext cx="951030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7660814" y="3500791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34877" y="3125229"/>
                <a:ext cx="9510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877" y="3125229"/>
                <a:ext cx="951030" cy="400110"/>
              </a:xfrm>
              <a:prstGeom prst="rect">
                <a:avLst/>
              </a:prstGeom>
              <a:blipFill>
                <a:blip r:embed="rId5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5541815" y="5499827"/>
            <a:ext cx="2081680" cy="716678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08499" y="5858166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23494" y="5840151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408005" y="5434036"/>
                <a:ext cx="22009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005" y="5434036"/>
                <a:ext cx="2200987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744747" y="5427503"/>
                <a:ext cx="2206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47" y="5427503"/>
                <a:ext cx="2206501" cy="400110"/>
              </a:xfrm>
              <a:prstGeom prst="rect">
                <a:avLst/>
              </a:prstGeom>
              <a:blipFill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>
            <a:off x="6341315" y="4307661"/>
            <a:ext cx="389862" cy="850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/>
      <p:bldP spid="39" grpId="0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or non-linear system: </a:t>
            </a: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171149" y="1846292"/>
                <a:ext cx="24756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9" y="1846292"/>
                <a:ext cx="2475678" cy="400110"/>
              </a:xfrm>
              <a:prstGeom prst="rect">
                <a:avLst/>
              </a:prstGeom>
              <a:blipFill>
                <a:blip r:embed="rId2"/>
                <a:stretch>
                  <a:fillRect l="-2217" t="-3030" r="-246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171149" y="2605035"/>
                <a:ext cx="34115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9" y="2605035"/>
                <a:ext cx="3411506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6336221" y="2805146"/>
            <a:ext cx="789912" cy="1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283284" y="3205256"/>
                <a:ext cx="67497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84" y="3205256"/>
                <a:ext cx="6749716" cy="400110"/>
              </a:xfrm>
              <a:prstGeom prst="rect">
                <a:avLst/>
              </a:prstGeom>
              <a:blipFill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10211721" y="3205256"/>
            <a:ext cx="139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171149" y="3990929"/>
                <a:ext cx="2368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9" y="3990929"/>
                <a:ext cx="2368405" cy="400110"/>
              </a:xfrm>
              <a:prstGeom prst="rect">
                <a:avLst/>
              </a:prstGeom>
              <a:blipFill>
                <a:blip r:embed="rId5"/>
                <a:stretch>
                  <a:fillRect l="-2314" t="-3077" r="-257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082249" y="4550022"/>
                <a:ext cx="34115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249" y="4550022"/>
                <a:ext cx="3411506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6247498" y="4758022"/>
            <a:ext cx="789912" cy="1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2764749" y="5094512"/>
                <a:ext cx="67497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Output: cos(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(t)+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(t))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749" y="5094512"/>
                <a:ext cx="6749716" cy="400110"/>
              </a:xfrm>
              <a:prstGeom prst="rect">
                <a:avLst/>
              </a:prstGeom>
              <a:blipFill>
                <a:blip r:embed="rId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10033000" y="5094512"/>
            <a:ext cx="139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Non-linear</a:t>
            </a:r>
          </a:p>
        </p:txBody>
      </p:sp>
    </p:spTree>
    <p:extLst>
      <p:ext uri="{BB962C8B-B14F-4D97-AF65-F5344CB8AC3E}">
        <p14:creationId xmlns:p14="http://schemas.microsoft.com/office/powerpoint/2010/main" val="7139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4" grpId="0"/>
      <p:bldP spid="35" grpId="0"/>
      <p:bldP spid="39" grpId="0"/>
      <p:bldP spid="41" grpId="0"/>
      <p:bldP spid="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Invertible system: a system is said to be invertible if distinct inputs lead to distinct outputs. </a:t>
            </a: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13802" y="3950511"/>
                <a:ext cx="19388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802" y="3950511"/>
                <a:ext cx="1938800" cy="400110"/>
              </a:xfrm>
              <a:prstGeom prst="rect">
                <a:avLst/>
              </a:prstGeom>
              <a:blipFill>
                <a:blip r:embed="rId2"/>
                <a:stretch>
                  <a:fillRect l="-2830" t="-3030" r="-62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02" y="2116114"/>
            <a:ext cx="5695950" cy="10096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532580" y="4002122"/>
            <a:ext cx="139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Invertible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7780" y="3950511"/>
                <a:ext cx="2887520" cy="541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Inverse: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780" y="3950511"/>
                <a:ext cx="2887520" cy="541302"/>
              </a:xfrm>
              <a:prstGeom prst="rect">
                <a:avLst/>
              </a:prstGeom>
              <a:blipFill>
                <a:blip r:embed="rId4"/>
                <a:stretch>
                  <a:fillRect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6952755" y="4150566"/>
            <a:ext cx="789912" cy="1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13802" y="5175368"/>
                <a:ext cx="1922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802" y="5175368"/>
                <a:ext cx="1922065" cy="400110"/>
              </a:xfrm>
              <a:prstGeom prst="rect">
                <a:avLst/>
              </a:prstGeom>
              <a:blipFill>
                <a:blip r:embed="rId5"/>
                <a:stretch>
                  <a:fillRect l="-2857" t="-3030" r="-63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5532579" y="5175368"/>
            <a:ext cx="1833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Non-invertible</a:t>
            </a:r>
          </a:p>
        </p:txBody>
      </p:sp>
    </p:spTree>
    <p:extLst>
      <p:ext uri="{BB962C8B-B14F-4D97-AF65-F5344CB8AC3E}">
        <p14:creationId xmlns:p14="http://schemas.microsoft.com/office/powerpoint/2010/main" val="4134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6" grpId="0"/>
      <p:bldP spid="18" grpId="0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system: a system is causal if the output at any time depends on the input at the present time and in the past.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27368" y="3852907"/>
            <a:ext cx="139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Causal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57795" y="3851424"/>
                <a:ext cx="26073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795" y="3851424"/>
                <a:ext cx="2607317" cy="400110"/>
              </a:xfrm>
              <a:prstGeom prst="rect">
                <a:avLst/>
              </a:prstGeom>
              <a:blipFill>
                <a:blip r:embed="rId2"/>
                <a:stretch>
                  <a:fillRect l="-2103" t="-123077" r="-234" b="-18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43672" y="5197624"/>
                <a:ext cx="22451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72" y="5197624"/>
                <a:ext cx="2245166" cy="400110"/>
              </a:xfrm>
              <a:prstGeom prst="rect">
                <a:avLst/>
              </a:prstGeom>
              <a:blipFill>
                <a:blip r:embed="rId3"/>
                <a:stretch>
                  <a:fillRect l="-2446" t="-3077" r="-543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8220916" y="5197624"/>
            <a:ext cx="139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Not Causal</a:t>
            </a:r>
          </a:p>
        </p:txBody>
      </p:sp>
    </p:spTree>
    <p:extLst>
      <p:ext uri="{BB962C8B-B14F-4D97-AF65-F5344CB8AC3E}">
        <p14:creationId xmlns:p14="http://schemas.microsoft.com/office/powerpoint/2010/main" val="31242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express basic properties of following system: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61668" y="2573826"/>
            <a:ext cx="3168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i="1" u="sng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Without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62395" y="1874959"/>
                <a:ext cx="1846531" cy="412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95" y="1874959"/>
                <a:ext cx="1846531" cy="412934"/>
              </a:xfrm>
              <a:prstGeom prst="rect">
                <a:avLst/>
              </a:prstGeom>
              <a:blipFill>
                <a:blip r:embed="rId2"/>
                <a:stretch>
                  <a:fillRect l="-2970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61668" y="3080695"/>
                <a:ext cx="8126754" cy="412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𝑜𝑢𝑡𝑝𝑢𝑡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     </a:t>
                </a:r>
                <a:r>
                  <a:rPr lang="en-US" sz="2000" i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time invariant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668" y="3080695"/>
                <a:ext cx="8126754" cy="412934"/>
              </a:xfrm>
              <a:prstGeom prst="rect">
                <a:avLst/>
              </a:prstGeom>
              <a:blipFill>
                <a:blip r:embed="rId3"/>
                <a:stretch>
                  <a:fillRect t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84146" y="3689223"/>
                <a:ext cx="8126754" cy="445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𝑜𝑢𝑡𝑝𝑢𝑡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                </a:t>
                </a:r>
                <a:r>
                  <a:rPr lang="en-US" sz="2000" i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stable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146" y="3689223"/>
                <a:ext cx="8126754" cy="445635"/>
              </a:xfrm>
              <a:prstGeom prst="rect">
                <a:avLst/>
              </a:prstGeom>
              <a:blipFill>
                <a:blip r:embed="rId4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71149" y="4312246"/>
                <a:ext cx="8797805" cy="728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𝑜𝑢𝑡𝑝𝑢𝑡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           </a:t>
                </a:r>
                <a:r>
                  <a:rPr lang="en-US" sz="2000" i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non-linear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9" y="4312246"/>
                <a:ext cx="8797805" cy="728789"/>
              </a:xfrm>
              <a:prstGeom prst="rect">
                <a:avLst/>
              </a:prstGeom>
              <a:blipFill>
                <a:blip r:embed="rId5"/>
                <a:stretch>
                  <a:fillRect t="-1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24704" y="4924217"/>
                <a:ext cx="316844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000" i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Invertible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704" y="4924217"/>
                <a:ext cx="3168444" cy="400110"/>
              </a:xfrm>
              <a:prstGeom prst="rect">
                <a:avLst/>
              </a:prstGeom>
              <a:blipFill>
                <a:blip r:embed="rId6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2741628" y="5536188"/>
            <a:ext cx="2558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i="1" u="sng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Causal</a:t>
            </a:r>
            <a:endParaRPr lang="en-US" sz="2000" i="1" dirty="0">
              <a:solidFill>
                <a:srgbClr val="0070C0"/>
              </a:solidFill>
              <a:latin typeface="Cambria Math" panose="020405030504060302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2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9" grpId="0"/>
      <p:bldP spid="10" grpId="0"/>
      <p:bldP spid="11" grpId="0"/>
      <p:bldP spid="1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1454" y="1188916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consider a LTI system whose response to the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Find response of this system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454" y="1188916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27" t="-2841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171149" y="3803380"/>
                <a:ext cx="305896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9" y="3803380"/>
                <a:ext cx="3058963" cy="40011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149" y="2000213"/>
            <a:ext cx="4698831" cy="1559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133" y="2000213"/>
            <a:ext cx="2942818" cy="1461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69552" y="1998732"/>
                <a:ext cx="64889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552" y="1998732"/>
                <a:ext cx="6488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3297296" y="4598490"/>
            <a:ext cx="2081680" cy="548276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cxnSp>
        <p:nvCxnSpPr>
          <p:cNvPr id="14" name="Straight Arrow Connector 13"/>
          <p:cNvCxnSpPr>
            <a:endCxn id="23" idx="1"/>
          </p:cNvCxnSpPr>
          <p:nvPr/>
        </p:nvCxnSpPr>
        <p:spPr>
          <a:xfrm>
            <a:off x="2599649" y="4872628"/>
            <a:ext cx="6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378976" y="4872628"/>
            <a:ext cx="6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378976" y="4490462"/>
                <a:ext cx="7605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976" y="4490462"/>
                <a:ext cx="760593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536703" y="4503296"/>
                <a:ext cx="7605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703" y="4503296"/>
                <a:ext cx="76059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3297296" y="5634222"/>
            <a:ext cx="2081680" cy="548276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 system</a:t>
            </a:r>
          </a:p>
        </p:txBody>
      </p:sp>
      <p:cxnSp>
        <p:nvCxnSpPr>
          <p:cNvPr id="30" name="Straight Arrow Connector 29"/>
          <p:cNvCxnSpPr>
            <a:endCxn id="29" idx="1"/>
          </p:cNvCxnSpPr>
          <p:nvPr/>
        </p:nvCxnSpPr>
        <p:spPr>
          <a:xfrm>
            <a:off x="2599649" y="5908360"/>
            <a:ext cx="6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78976" y="5908360"/>
            <a:ext cx="6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78976" y="5526194"/>
                <a:ext cx="11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976" y="5526194"/>
                <a:ext cx="116621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132746" y="5526194"/>
                <a:ext cx="11645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746" y="5526194"/>
                <a:ext cx="1164550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8167133" y="5080068"/>
            <a:ext cx="2081680" cy="548276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</a:p>
        </p:txBody>
      </p:sp>
      <p:cxnSp>
        <p:nvCxnSpPr>
          <p:cNvPr id="41" name="Straight Arrow Connector 40"/>
          <p:cNvCxnSpPr>
            <a:endCxn id="40" idx="1"/>
          </p:cNvCxnSpPr>
          <p:nvPr/>
        </p:nvCxnSpPr>
        <p:spPr>
          <a:xfrm>
            <a:off x="7469486" y="5354206"/>
            <a:ext cx="6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248813" y="5354206"/>
            <a:ext cx="69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0248813" y="4972040"/>
                <a:ext cx="16925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13" y="4972040"/>
                <a:ext cx="1692515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215060" y="4918182"/>
                <a:ext cx="19520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60" y="4918182"/>
                <a:ext cx="1952073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6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26" grpId="0"/>
      <p:bldP spid="27" grpId="0"/>
      <p:bldP spid="29" grpId="0" animBg="1"/>
      <p:bldP spid="32" grpId="0"/>
      <p:bldP spid="33" grpId="0"/>
      <p:bldP spid="40" grpId="0" animBg="1"/>
      <p:bldP spid="43" grpId="0"/>
      <p:bldP spid="4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1454" y="1188916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consider a LTI system whose response to the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Find response of this system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454" y="1188916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27" t="-2841" r="-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149" y="2000213"/>
            <a:ext cx="4698831" cy="1559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133" y="2000213"/>
            <a:ext cx="2942818" cy="1461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69552" y="1959543"/>
                <a:ext cx="64889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552" y="1959543"/>
                <a:ext cx="64889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821" y="4370527"/>
            <a:ext cx="3125731" cy="22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0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6183C-F2E0-34D8-20AF-64ACEACA6EC1}"/>
              </a:ext>
            </a:extLst>
          </p:cNvPr>
          <p:cNvSpPr txBox="1"/>
          <p:nvPr/>
        </p:nvSpPr>
        <p:spPr>
          <a:xfrm>
            <a:off x="1725544" y="1087211"/>
            <a:ext cx="1013931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تعریف سیگنال: سیگنال بیانگر یک پدیده فیزیکی می باشد که خود آن تابعی از یک متغیر مستقل می باشد.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501AB-EB5A-1BCE-340F-5E40DEC965B4}"/>
              </a:ext>
            </a:extLst>
          </p:cNvPr>
          <p:cNvSpPr txBox="1"/>
          <p:nvPr/>
        </p:nvSpPr>
        <p:spPr>
          <a:xfrm>
            <a:off x="1725544" y="2111027"/>
            <a:ext cx="101393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r"/>
            <a:r>
              <a:rPr lang="fa-IR" sz="2400" dirty="0">
                <a:cs typeface="B Nazanin" panose="00000400000000000000" pitchFamily="2" charset="-78"/>
              </a:rPr>
              <a:t>تعریف سیستم: یک مجموع منظم است که می تواند یک یا چند ورودی و خروجی داشته باشد.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B92E74-1EB0-F1E2-C4FD-9FC7A710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45" y="3696994"/>
            <a:ext cx="10139315" cy="3052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BE822F-C52B-F557-1916-BF9786EEBE9D}"/>
              </a:ext>
            </a:extLst>
          </p:cNvPr>
          <p:cNvSpPr txBox="1"/>
          <p:nvPr/>
        </p:nvSpPr>
        <p:spPr>
          <a:xfrm>
            <a:off x="10846339" y="3062507"/>
            <a:ext cx="101851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pPr algn="r"/>
            <a:r>
              <a:rPr lang="fa-IR" sz="2400" dirty="0">
                <a:cs typeface="B Nazanin" panose="00000400000000000000" pitchFamily="2" charset="-78"/>
              </a:rPr>
              <a:t>اهداف: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C70F7D9C-7EEC-8498-190D-31773C3F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43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determine if each of the following system is invertible. If it is, find the inverse system.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71149" y="2442904"/>
                <a:ext cx="46647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𝐼𝑛𝑣𝑒𝑟𝑡𝑖𝑏𝑙𝑒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9" y="2442904"/>
                <a:ext cx="4664751" cy="400110"/>
              </a:xfrm>
              <a:prstGeom prst="rect">
                <a:avLst/>
              </a:prstGeom>
              <a:blipFill>
                <a:blip r:embed="rId2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91749" y="1949589"/>
                <a:ext cx="22451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49" y="1949589"/>
                <a:ext cx="2245166" cy="400110"/>
              </a:xfrm>
              <a:prstGeom prst="rect">
                <a:avLst/>
              </a:prstGeom>
              <a:blipFill>
                <a:blip r:embed="rId3"/>
                <a:stretch>
                  <a:fillRect l="-2439" t="-3077" r="-27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891749" y="3064076"/>
                <a:ext cx="23376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49" y="3064076"/>
                <a:ext cx="2337628" cy="400110"/>
              </a:xfrm>
              <a:prstGeom prst="rect">
                <a:avLst/>
              </a:prstGeom>
              <a:blipFill>
                <a:blip r:embed="rId4"/>
                <a:stretch>
                  <a:fillRect l="-2344" t="-3077" r="-260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056849" y="3675725"/>
                <a:ext cx="65316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𝑛𝑜𝑛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𝐼𝑛𝑣𝑒𝑟𝑡𝑖𝑏𝑙𝑒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49" y="3675725"/>
                <a:ext cx="6531651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91749" y="4178563"/>
                <a:ext cx="19686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49" y="4178563"/>
                <a:ext cx="1968616" cy="400110"/>
              </a:xfrm>
              <a:prstGeom prst="rect">
                <a:avLst/>
              </a:prstGeom>
              <a:blipFill>
                <a:blip r:embed="rId6"/>
                <a:stretch>
                  <a:fillRect l="-2786" t="-1515" r="-61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964286" y="4841474"/>
                <a:ext cx="6819794" cy="727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𝑛𝑜𝑛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𝐼𝑛𝑣𝑒𝑟𝑡𝑖𝑏𝑙𝑒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→ 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=0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86" y="4841474"/>
                <a:ext cx="6819794" cy="727507"/>
              </a:xfrm>
              <a:prstGeom prst="rect">
                <a:avLst/>
              </a:prstGeom>
              <a:blipFill>
                <a:blip r:embed="rId7"/>
                <a:stretch>
                  <a:fillRect b="-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64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0" grpId="0"/>
      <p:bldP spid="21" grpId="0"/>
      <p:bldP spid="22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1" y="1671638"/>
            <a:ext cx="6578600" cy="1862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relationship between output and input of following system: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171149" y="3816442"/>
                <a:ext cx="203714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9" y="3816442"/>
                <a:ext cx="2037147" cy="400110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91890" y="1847850"/>
            <a:ext cx="123303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for 1sec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171148" y="4299164"/>
                <a:ext cx="26026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8" y="4299164"/>
                <a:ext cx="260263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171147" y="4781886"/>
                <a:ext cx="26026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7" y="4781886"/>
                <a:ext cx="2602635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171147" y="5264608"/>
                <a:ext cx="18487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7" y="5264608"/>
                <a:ext cx="1848775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171147" y="5664718"/>
                <a:ext cx="4200090" cy="465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47" y="5664718"/>
                <a:ext cx="4200090" cy="465064"/>
              </a:xfrm>
              <a:prstGeom prst="rect">
                <a:avLst/>
              </a:prstGeom>
              <a:blipFill>
                <a:blip r:embed="rId7"/>
                <a:stretch>
                  <a:fillRect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31177" y="4581831"/>
                <a:ext cx="42000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177" y="4581831"/>
                <a:ext cx="4200090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731829" y="3881062"/>
                <a:ext cx="2760616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𝑤𝑖𝑡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𝑚𝑒𝑚𝑜𝑟𝑦</m:t>
                    </m:r>
                  </m:oMath>
                </a14:m>
                <a:endParaRPr lang="en-US" sz="20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Time invariant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Stable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Non-linear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Not-invertible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causal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829" y="3881062"/>
                <a:ext cx="2760616" cy="2246769"/>
              </a:xfrm>
              <a:prstGeom prst="rect">
                <a:avLst/>
              </a:prstGeom>
              <a:blipFill>
                <a:blip r:embed="rId9"/>
                <a:stretch>
                  <a:fillRect l="-1987" t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12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9" grpId="0"/>
      <p:bldP spid="20" grpId="0"/>
      <p:bldP spid="21" grpId="0"/>
      <p:bldP spid="2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1454" y="1188916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consider following feedback system and assume that y[n]=0 for n&lt;0. find system response to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𝜹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𝒂𝒏𝒅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454" y="1188916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27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27" y="1933346"/>
            <a:ext cx="5676900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91749" y="3803742"/>
                <a:ext cx="25946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49" y="3803742"/>
                <a:ext cx="2594651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47649" y="3803742"/>
                <a:ext cx="51854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649" y="3803742"/>
                <a:ext cx="5185451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91749" y="4454968"/>
                <a:ext cx="1820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49" y="4454968"/>
                <a:ext cx="1820370" cy="400110"/>
              </a:xfrm>
              <a:prstGeom prst="rect">
                <a:avLst/>
              </a:prstGeom>
              <a:blipFill>
                <a:blip r:embed="rId6"/>
                <a:stretch>
                  <a:fillRect l="-3010" t="-3077" r="-66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52998" y="490613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4906139"/>
                <a:ext cx="3177114" cy="400110"/>
              </a:xfrm>
              <a:prstGeom prst="rect">
                <a:avLst/>
              </a:prstGeom>
              <a:blipFill>
                <a:blip r:embed="rId7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52998" y="528838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5288389"/>
                <a:ext cx="3177114" cy="400110"/>
              </a:xfrm>
              <a:prstGeom prst="rect">
                <a:avLst/>
              </a:prstGeom>
              <a:blipFill>
                <a:blip r:embed="rId8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052998" y="566225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5662259"/>
                <a:ext cx="3177114" cy="400110"/>
              </a:xfrm>
              <a:prstGeom prst="rect">
                <a:avLst/>
              </a:prstGeom>
              <a:blipFill>
                <a:blip r:embed="rId9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052998" y="601826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6018269"/>
                <a:ext cx="3177114" cy="400110"/>
              </a:xfrm>
              <a:prstGeom prst="rect">
                <a:avLst/>
              </a:prstGeom>
              <a:blipFill>
                <a:blip r:embed="rId10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052998" y="634803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6348039"/>
                <a:ext cx="3177114" cy="400110"/>
              </a:xfrm>
              <a:prstGeom prst="rect">
                <a:avLst/>
              </a:prstGeom>
              <a:blipFill>
                <a:blip r:embed="rId11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6008" y="5003800"/>
            <a:ext cx="3241492" cy="1162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518488" y="4563723"/>
                <a:ext cx="6765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488" y="4563723"/>
                <a:ext cx="676532" cy="369332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27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451454" y="1188916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consider following feedback system and assume that y[n]=0 for n&lt;0. find system response to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𝜹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𝒂𝒏𝒅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d>
                      <m:dPr>
                        <m:begChr m:val="["/>
                        <m:endChr m:val="]"/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454" y="1188916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27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27" y="1933346"/>
            <a:ext cx="5676900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91749" y="3803742"/>
                <a:ext cx="25946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49" y="3803742"/>
                <a:ext cx="2594651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47649" y="3803742"/>
                <a:ext cx="51854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649" y="3803742"/>
                <a:ext cx="5185451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91749" y="4454968"/>
                <a:ext cx="1820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49" y="4454968"/>
                <a:ext cx="1820370" cy="400110"/>
              </a:xfrm>
              <a:prstGeom prst="rect">
                <a:avLst/>
              </a:prstGeom>
              <a:blipFill>
                <a:blip r:embed="rId6"/>
                <a:stretch>
                  <a:fillRect l="-3010" t="-3077" r="-1003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52998" y="490613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4906139"/>
                <a:ext cx="3177114" cy="400110"/>
              </a:xfrm>
              <a:prstGeom prst="rect">
                <a:avLst/>
              </a:prstGeom>
              <a:blipFill>
                <a:blip r:embed="rId7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52998" y="528838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5288389"/>
                <a:ext cx="3177114" cy="400110"/>
              </a:xfrm>
              <a:prstGeom prst="rect">
                <a:avLst/>
              </a:prstGeom>
              <a:blipFill>
                <a:blip r:embed="rId8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052998" y="566225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5662259"/>
                <a:ext cx="3177114" cy="400110"/>
              </a:xfrm>
              <a:prstGeom prst="rect">
                <a:avLst/>
              </a:prstGeom>
              <a:blipFill>
                <a:blip r:embed="rId9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052998" y="601826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6018269"/>
                <a:ext cx="3177114" cy="400110"/>
              </a:xfrm>
              <a:prstGeom prst="rect">
                <a:avLst/>
              </a:prstGeom>
              <a:blipFill>
                <a:blip r:embed="rId10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052998" y="6348039"/>
                <a:ext cx="317711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98" y="6348039"/>
                <a:ext cx="3177114" cy="400110"/>
              </a:xfrm>
              <a:prstGeom prst="rect">
                <a:avLst/>
              </a:prstGeom>
              <a:blipFill>
                <a:blip r:embed="rId11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518488" y="4563723"/>
                <a:ext cx="6765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488" y="4563723"/>
                <a:ext cx="676532" cy="369332"/>
              </a:xfrm>
              <a:prstGeom prst="rect">
                <a:avLst/>
              </a:prstGeom>
              <a:blipFill>
                <a:blip r:embed="rId1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6608" y="5208039"/>
            <a:ext cx="3698692" cy="11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5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0356" y="282301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express basic properties of following system: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91749" y="1949589"/>
                <a:ext cx="2533129" cy="57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49" y="1949589"/>
                <a:ext cx="2533129" cy="5724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3061668" y="2573826"/>
            <a:ext cx="3168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i="1" u="sng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Without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277568" y="3046951"/>
                <a:ext cx="8545116" cy="572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𝑜𝑢𝑡𝑝𝑢𝑡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: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𝑦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     </a:t>
                </a:r>
                <a:r>
                  <a:rPr lang="en-US" sz="2000" i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time variant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68" y="3046951"/>
                <a:ext cx="8545116" cy="572464"/>
              </a:xfrm>
              <a:prstGeom prst="rect">
                <a:avLst/>
              </a:prstGeom>
              <a:blipFill>
                <a:blip r:embed="rId3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388400" y="3692430"/>
                <a:ext cx="812675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𝑜𝑢𝑡𝑝𝑢𝑡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                </a:t>
                </a:r>
                <a:r>
                  <a:rPr lang="en-US" sz="2000" i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stable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400" y="3692430"/>
                <a:ext cx="8126754" cy="400110"/>
              </a:xfrm>
              <a:prstGeom prst="rect">
                <a:avLst/>
              </a:prstGeom>
              <a:blipFill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277568" y="4125149"/>
                <a:ext cx="8797805" cy="943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𝑜𝑢𝑡𝑝𝑢𝑡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: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           </a:t>
                </a:r>
                <a:r>
                  <a:rPr lang="en-US" sz="2000" i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non-linear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68" y="4125149"/>
                <a:ext cx="8797805" cy="943785"/>
              </a:xfrm>
              <a:prstGeom prst="rect">
                <a:avLst/>
              </a:prstGeom>
              <a:blipFill>
                <a:blip r:embed="rId5"/>
                <a:stretch>
                  <a:fillRect b="-10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537193" y="4995764"/>
                <a:ext cx="7829167" cy="528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000" i="1" u="sng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Non-Invertible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93" y="4995764"/>
                <a:ext cx="7829167" cy="528606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2767028" y="5772103"/>
            <a:ext cx="2558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i="1" u="sng" dirty="0">
                <a:solidFill>
                  <a:srgbClr val="0070C0"/>
                </a:solidFill>
                <a:latin typeface="Cambria Math" panose="02040503050406030204" pitchFamily="18" charset="0"/>
                <a:ea typeface="+mj-ea"/>
                <a:cs typeface="Times New Roman" panose="02020603050405020304" pitchFamily="18" charset="0"/>
              </a:rPr>
              <a:t>Causal</a:t>
            </a:r>
            <a:endParaRPr lang="en-US" sz="2000" i="1" dirty="0">
              <a:solidFill>
                <a:srgbClr val="0070C0"/>
              </a:solidFill>
              <a:latin typeface="Cambria Math" panose="020405030504060302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693" y="1417321"/>
            <a:ext cx="8915399" cy="97231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1968" y="3125363"/>
            <a:ext cx="8735632" cy="1668706"/>
          </a:xfr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 DOMAIN ANALYSIS OF LINEAR TIME-INVARIANT (LTI) SYSTEM</a:t>
            </a:r>
          </a:p>
        </p:txBody>
      </p:sp>
    </p:spTree>
    <p:extLst>
      <p:ext uri="{BB962C8B-B14F-4D97-AF65-F5344CB8AC3E}">
        <p14:creationId xmlns:p14="http://schemas.microsoft.com/office/powerpoint/2010/main" val="4005600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51454" y="118891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18833" y="2695667"/>
            <a:ext cx="2081680" cy="548276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</a:p>
        </p:txBody>
      </p:sp>
      <p:sp>
        <p:nvSpPr>
          <p:cNvPr id="5" name="Left Brace 4"/>
          <p:cNvSpPr/>
          <p:nvPr/>
        </p:nvSpPr>
        <p:spPr>
          <a:xfrm>
            <a:off x="4980384" y="2177832"/>
            <a:ext cx="444500" cy="155234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04755" y="1957072"/>
            <a:ext cx="2081680" cy="548276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system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7866306" y="1364043"/>
            <a:ext cx="444500" cy="173433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490677" y="1079500"/>
            <a:ext cx="2081680" cy="569085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additivity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90677" y="2741386"/>
            <a:ext cx="2081680" cy="603288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homogenous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04755" y="3344674"/>
            <a:ext cx="2081680" cy="718638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invariant system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451454" y="40933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input and output 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87327" y="4579559"/>
            <a:ext cx="2081680" cy="548276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SISO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719402" y="4841177"/>
            <a:ext cx="667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69007" y="4853697"/>
            <a:ext cx="667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27401" y="4441067"/>
                <a:ext cx="716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401" y="4441067"/>
                <a:ext cx="716158" cy="400110"/>
              </a:xfrm>
              <a:prstGeom prst="rect">
                <a:avLst/>
              </a:prstGeom>
              <a:blipFill>
                <a:blip r:embed="rId2"/>
                <a:stretch>
                  <a:fillRect r="-855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570098" y="4453587"/>
                <a:ext cx="716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98" y="4453587"/>
                <a:ext cx="716158" cy="400110"/>
              </a:xfrm>
              <a:prstGeom prst="rect">
                <a:avLst/>
              </a:prstGeom>
              <a:blipFill>
                <a:blip r:embed="rId3"/>
                <a:stretch>
                  <a:fillRect r="-855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7571955" y="4567038"/>
            <a:ext cx="2081680" cy="1022931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MIMO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904030" y="4828657"/>
            <a:ext cx="667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653635" y="4807072"/>
            <a:ext cx="667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712029" y="4428547"/>
                <a:ext cx="8195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29" y="4428547"/>
                <a:ext cx="819583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735043" y="4393575"/>
                <a:ext cx="8223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043" y="4393575"/>
                <a:ext cx="822340" cy="400110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6904030" y="5400157"/>
            <a:ext cx="667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713323" y="5386127"/>
                <a:ext cx="894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323" y="5386127"/>
                <a:ext cx="894476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9653634" y="5400157"/>
            <a:ext cx="667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646141" y="5358929"/>
                <a:ext cx="838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141" y="5358929"/>
                <a:ext cx="838627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 flipH="1">
            <a:off x="9984422" y="4853697"/>
            <a:ext cx="3174" cy="491844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233232" y="4861469"/>
            <a:ext cx="3174" cy="491844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5" grpId="0"/>
      <p:bldP spid="26" grpId="0" animBg="1"/>
      <p:bldP spid="29" grpId="0"/>
      <p:bldP spid="30" grpId="0"/>
      <p:bldP spid="31" grpId="0" animBg="1"/>
      <p:bldP spid="34" grpId="0"/>
      <p:bldP spid="35" grpId="0"/>
      <p:bldP spid="37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34274" y="194035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representation of discrete-time signals in term of impulses: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769" y="2505078"/>
            <a:ext cx="3744685" cy="17853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86" y="5079630"/>
            <a:ext cx="2394857" cy="12020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27" y="4624253"/>
            <a:ext cx="2380343" cy="16110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259" y="5335451"/>
            <a:ext cx="2587026" cy="856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20476" y="2476192"/>
                <a:ext cx="676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476" y="2476192"/>
                <a:ext cx="676532" cy="369332"/>
              </a:xfrm>
              <a:prstGeom prst="rect">
                <a:avLst/>
              </a:prstGeom>
              <a:blipFill>
                <a:blip r:embed="rId6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27554" y="4537168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54" y="4537168"/>
                <a:ext cx="1502784" cy="369332"/>
              </a:xfrm>
              <a:prstGeom prst="rect">
                <a:avLst/>
              </a:prstGeom>
              <a:blipFill>
                <a:blip r:embed="rId7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400798" y="4571630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8" y="4571630"/>
                <a:ext cx="1502784" cy="369332"/>
              </a:xfrm>
              <a:prstGeom prst="rect">
                <a:avLst/>
              </a:prstGeom>
              <a:blipFill>
                <a:blip r:embed="rId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918448" y="4528088"/>
                <a:ext cx="1502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448" y="4528088"/>
                <a:ext cx="1502784" cy="369332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Plus 40"/>
          <p:cNvSpPr/>
          <p:nvPr/>
        </p:nvSpPr>
        <p:spPr>
          <a:xfrm>
            <a:off x="4615543" y="4950823"/>
            <a:ext cx="333828" cy="34834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lus 41"/>
          <p:cNvSpPr/>
          <p:nvPr/>
        </p:nvSpPr>
        <p:spPr>
          <a:xfrm>
            <a:off x="7903582" y="5008878"/>
            <a:ext cx="333828" cy="34834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28870" y="6303253"/>
                <a:ext cx="567706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70" y="6303253"/>
                <a:ext cx="5677067" cy="1015663"/>
              </a:xfrm>
              <a:prstGeom prst="rect">
                <a:avLst/>
              </a:prstGeom>
              <a:blipFill>
                <a:blip r:embed="rId10"/>
                <a:stretch>
                  <a:fillRect t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789973" y="3206421"/>
                <a:ext cx="3065005" cy="94788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73" y="3206421"/>
                <a:ext cx="3065005" cy="94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 txBox="1">
            <a:spLocks/>
          </p:cNvSpPr>
          <p:nvPr/>
        </p:nvSpPr>
        <p:spPr>
          <a:xfrm>
            <a:off x="2193249" y="58630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each input signal, base on the impulse system response.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10627" y="1063088"/>
            <a:ext cx="1490640" cy="750436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>
            <a:off x="4430338" y="1438306"/>
            <a:ext cx="780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01267" y="1419287"/>
            <a:ext cx="7802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03874" y="1042408"/>
                <a:ext cx="678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874" y="1042408"/>
                <a:ext cx="678583" cy="369332"/>
              </a:xfrm>
              <a:prstGeom prst="rect">
                <a:avLst/>
              </a:prstGeom>
              <a:blipFill>
                <a:blip r:embed="rId1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912387" y="1035512"/>
                <a:ext cx="678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87" y="1035512"/>
                <a:ext cx="678583" cy="369332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/>
          <p:cNvSpPr txBox="1">
            <a:spLocks/>
          </p:cNvSpPr>
          <p:nvPr/>
        </p:nvSpPr>
        <p:spPr>
          <a:xfrm>
            <a:off x="-1268312" y="42968"/>
            <a:ext cx="8749868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4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/>
      <p:bldP spid="4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x[n]: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378" y="4176425"/>
            <a:ext cx="4399434" cy="7620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9360924" y="2919238"/>
            <a:ext cx="348343" cy="1060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4770" y="3158850"/>
            <a:ext cx="1386872" cy="516124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homogenous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70" y="1890758"/>
            <a:ext cx="3943350" cy="847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09" y="1920699"/>
            <a:ext cx="4143375" cy="819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472" y="5572396"/>
            <a:ext cx="4411436" cy="819150"/>
          </a:xfrm>
          <a:prstGeom prst="rect">
            <a:avLst/>
          </a:prstGeom>
        </p:spPr>
      </p:pic>
      <p:sp>
        <p:nvSpPr>
          <p:cNvPr id="15" name="Bent Arrow 14"/>
          <p:cNvSpPr/>
          <p:nvPr/>
        </p:nvSpPr>
        <p:spPr>
          <a:xfrm rot="10800000">
            <a:off x="8765920" y="5202106"/>
            <a:ext cx="891443" cy="10596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4769" y="5259556"/>
            <a:ext cx="1386871" cy="480541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additivity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753497" y="2314621"/>
            <a:ext cx="581881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2121075" y="67792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each input signal, base on the impulse system response.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55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x[n]: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80425" y="1873738"/>
                <a:ext cx="2739468" cy="94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425" y="1873738"/>
                <a:ext cx="2739468" cy="947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172052" y="2002436"/>
            <a:ext cx="2116120" cy="11756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system</a:t>
            </a:r>
          </a:p>
        </p:txBody>
      </p:sp>
      <p:cxnSp>
        <p:nvCxnSpPr>
          <p:cNvPr id="5" name="Straight Arrow Connector 4"/>
          <p:cNvCxnSpPr>
            <a:endCxn id="3" idx="1"/>
          </p:cNvCxnSpPr>
          <p:nvPr/>
        </p:nvCxnSpPr>
        <p:spPr>
          <a:xfrm>
            <a:off x="3715657" y="2590265"/>
            <a:ext cx="145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288172" y="2590265"/>
            <a:ext cx="145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901698" y="2163016"/>
                <a:ext cx="6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698" y="2163016"/>
                <a:ext cx="676531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654" y="4703002"/>
            <a:ext cx="3907009" cy="9327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103" y="3392552"/>
            <a:ext cx="3943350" cy="976545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16200000">
            <a:off x="6942684" y="3998495"/>
            <a:ext cx="348343" cy="1060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23419" y="3657088"/>
            <a:ext cx="1386872" cy="516124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invariant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744567" y="4296389"/>
                <a:ext cx="18087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67" y="4296389"/>
                <a:ext cx="1808765" cy="369332"/>
              </a:xfrm>
              <a:prstGeom prst="rect">
                <a:avLst/>
              </a:prstGeom>
              <a:blipFill>
                <a:blip r:embed="rId6"/>
                <a:stretch>
                  <a:fillRect t="-10000" r="-33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2121075" y="67792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each input signal, base on the impulse system response.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7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6183C-F2E0-34D8-20AF-64ACEACA6EC1}"/>
              </a:ext>
            </a:extLst>
          </p:cNvPr>
          <p:cNvSpPr txBox="1"/>
          <p:nvPr/>
        </p:nvSpPr>
        <p:spPr>
          <a:xfrm>
            <a:off x="9283340" y="814120"/>
            <a:ext cx="245451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تقسیم بندی سیگنال ها: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C07FB-4BF5-46F4-3286-2AABAC29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750" y="1397035"/>
            <a:ext cx="5126108" cy="180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4F1BD-4685-2363-5DEB-CF59F989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36" y="3108911"/>
            <a:ext cx="4864165" cy="1921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6718D-5710-7ECD-E066-D5F1CEB10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201" y="5030180"/>
            <a:ext cx="5069658" cy="1731684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BDE62E9-317A-E9C0-821A-96581ED2DCAC}"/>
              </a:ext>
            </a:extLst>
          </p:cNvPr>
          <p:cNvSpPr/>
          <p:nvPr/>
        </p:nvSpPr>
        <p:spPr>
          <a:xfrm>
            <a:off x="1991022" y="922366"/>
            <a:ext cx="2454518" cy="1587370"/>
          </a:xfrm>
          <a:prstGeom prst="wedgeEllipseCallout">
            <a:avLst>
              <a:gd name="adj1" fmla="val 133545"/>
              <a:gd name="adj2" fmla="val 4413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fa-IR" sz="20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سیگنال پیوسته - </a:t>
            </a:r>
            <a:r>
              <a:rPr lang="en-US" sz="20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Continuous</a:t>
            </a:r>
            <a:endParaRPr lang="fa-IR" sz="20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E8B718FB-D261-D0DD-A4DF-66341467DC25}"/>
              </a:ext>
            </a:extLst>
          </p:cNvPr>
          <p:cNvSpPr/>
          <p:nvPr/>
        </p:nvSpPr>
        <p:spPr>
          <a:xfrm>
            <a:off x="7736826" y="3275860"/>
            <a:ext cx="2454518" cy="1587370"/>
          </a:xfrm>
          <a:prstGeom prst="wedgeEllipseCallout">
            <a:avLst>
              <a:gd name="adj1" fmla="val -89978"/>
              <a:gd name="adj2" fmla="val 4291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fa-IR" sz="20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سیگنال گسسته - </a:t>
            </a:r>
            <a:r>
              <a:rPr lang="en-US" sz="20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Discrete</a:t>
            </a:r>
            <a:endParaRPr lang="fa-IR" sz="20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34B6880B-A8C1-0CF5-3DB1-70A3C3B05D82}"/>
              </a:ext>
            </a:extLst>
          </p:cNvPr>
          <p:cNvSpPr/>
          <p:nvPr/>
        </p:nvSpPr>
        <p:spPr>
          <a:xfrm>
            <a:off x="2646017" y="5102337"/>
            <a:ext cx="2454518" cy="1587370"/>
          </a:xfrm>
          <a:prstGeom prst="wedgeEllipseCallout">
            <a:avLst>
              <a:gd name="adj1" fmla="val 109766"/>
              <a:gd name="adj2" fmla="val 30654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سیگنال دیجیتال - 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Digital</a:t>
            </a:r>
            <a:endParaRPr lang="fa-IR" sz="2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D5F24C5-82D0-17A3-8E59-B9F9AD12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57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x[n]: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72052" y="2002436"/>
            <a:ext cx="2116120" cy="11756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3" idx="1"/>
          </p:cNvCxnSpPr>
          <p:nvPr/>
        </p:nvCxnSpPr>
        <p:spPr>
          <a:xfrm>
            <a:off x="3715657" y="2590265"/>
            <a:ext cx="145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288172" y="2590265"/>
            <a:ext cx="145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901698" y="2163016"/>
                <a:ext cx="676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698" y="2163016"/>
                <a:ext cx="676531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979077" y="1699974"/>
                <a:ext cx="3184077" cy="94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77" y="1699974"/>
                <a:ext cx="3184077" cy="94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5421480" y="2314621"/>
            <a:ext cx="1866692" cy="4189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306797" y="410860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sum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239963" y="4961646"/>
                <a:ext cx="4825424" cy="94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963" y="4961646"/>
                <a:ext cx="4825424" cy="94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>
            <a:spLocks/>
          </p:cNvSpPr>
          <p:nvPr/>
        </p:nvSpPr>
        <p:spPr>
          <a:xfrm>
            <a:off x="2121075" y="67792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each input signal, base on the impulse system response.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06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Considerer a system with impulse response h[n]. Find response to the input signal x[n].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06797" y="4969697"/>
                <a:ext cx="8962058" cy="1255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97" y="4969697"/>
                <a:ext cx="8962058" cy="1255665"/>
              </a:xfrm>
              <a:prstGeom prst="rect">
                <a:avLst/>
              </a:prstGeom>
              <a:blipFill>
                <a:blip r:embed="rId2"/>
                <a:stretch>
                  <a:fillRect b="-5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07" y="2056521"/>
            <a:ext cx="3713407" cy="24283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86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Considerer a system with impulse response h[n]. Find response to the input signal x[n].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06797" y="1857522"/>
                <a:ext cx="8962058" cy="1255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97" y="1857522"/>
                <a:ext cx="8962058" cy="1255665"/>
              </a:xfrm>
              <a:prstGeom prst="rect">
                <a:avLst/>
              </a:prstGeom>
              <a:blipFill>
                <a:blip r:embed="rId2"/>
                <a:stretch>
                  <a:fillRect b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913" y="3299506"/>
            <a:ext cx="4035946" cy="1125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463" y="2727942"/>
            <a:ext cx="4105275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26" y="3906986"/>
            <a:ext cx="4113312" cy="1035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463" y="5143500"/>
            <a:ext cx="4105275" cy="17145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Considerer a system with impulse response h[n]. Find response to the input signal x[n].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06200" y="2102331"/>
                <a:ext cx="18756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0&lt;a&lt;1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200" y="2102331"/>
                <a:ext cx="1875642" cy="707886"/>
              </a:xfrm>
              <a:prstGeom prst="rect">
                <a:avLst/>
              </a:prstGeom>
              <a:blipFill>
                <a:blip r:embed="rId2"/>
                <a:stretch>
                  <a:fillRect l="-3583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51743" y="2102331"/>
                <a:ext cx="15393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743" y="2102331"/>
                <a:ext cx="153939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70242" y="2979686"/>
                <a:ext cx="8962058" cy="475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242" y="2979686"/>
                <a:ext cx="8962058" cy="475579"/>
              </a:xfrm>
              <a:prstGeom prst="rect">
                <a:avLst/>
              </a:prstGeom>
              <a:blipFill>
                <a:blip r:embed="rId4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70242" y="3624734"/>
                <a:ext cx="8962058" cy="466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242" y="3624734"/>
                <a:ext cx="8962058" cy="466731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70242" y="4164214"/>
                <a:ext cx="8962058" cy="1119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242" y="4164214"/>
                <a:ext cx="8962058" cy="1119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75642" y="5345532"/>
                <a:ext cx="8021755" cy="832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642" y="5345532"/>
                <a:ext cx="8021755" cy="832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5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Considerer a system with impulse response h[n]. Find response to the input signal x[n]. (a&gt;1)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06200" y="2102331"/>
                <a:ext cx="2813847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200" y="2102331"/>
                <a:ext cx="2813847" cy="778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30703" y="2102331"/>
                <a:ext cx="2909835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703" y="2102331"/>
                <a:ext cx="2909835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18585" y="2881199"/>
                <a:ext cx="9373415" cy="94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85" y="2881199"/>
                <a:ext cx="9373415" cy="94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220" y="4615543"/>
            <a:ext cx="5162550" cy="1842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70" y="4615543"/>
            <a:ext cx="5312229" cy="183228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49" y="647568"/>
            <a:ext cx="5162550" cy="1323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49" y="2115148"/>
            <a:ext cx="5162550" cy="1438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867986" y="2634230"/>
                <a:ext cx="210092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986" y="2634230"/>
                <a:ext cx="2100924" cy="400110"/>
              </a:xfrm>
              <a:prstGeom prst="rect">
                <a:avLst/>
              </a:prstGeom>
              <a:blipFill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249" y="3884612"/>
            <a:ext cx="5093834" cy="1323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67986" y="3884612"/>
                <a:ext cx="3451170" cy="94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986" y="3884612"/>
                <a:ext cx="3451170" cy="94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3249" y="5343019"/>
            <a:ext cx="5093834" cy="1428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55798" y="5109506"/>
                <a:ext cx="4836201" cy="894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798" y="5109506"/>
                <a:ext cx="4836201" cy="894732"/>
              </a:xfrm>
              <a:prstGeom prst="rect">
                <a:avLst/>
              </a:prstGeom>
              <a:blipFill>
                <a:blip r:embed="rId8"/>
                <a:stretch>
                  <a:fillRect t="-54422" b="-3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47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49" y="647568"/>
            <a:ext cx="5162550" cy="1323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38955" y="2548303"/>
                <a:ext cx="3990187" cy="1574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</m:sSup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55" y="2548303"/>
                <a:ext cx="3990187" cy="1574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061" y="2649131"/>
            <a:ext cx="5029200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38955" y="2148193"/>
                <a:ext cx="345117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55" y="2148193"/>
                <a:ext cx="345117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786" y="4745944"/>
            <a:ext cx="4943475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94381" y="5217401"/>
                <a:ext cx="210092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381" y="5217401"/>
                <a:ext cx="2100924" cy="40011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87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x(t):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72052" y="2002436"/>
            <a:ext cx="2116120" cy="11756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3715657" y="2590265"/>
            <a:ext cx="145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88172" y="2590265"/>
            <a:ext cx="145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901698" y="2163016"/>
                <a:ext cx="6685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698" y="2163016"/>
                <a:ext cx="66858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79077" y="1961226"/>
                <a:ext cx="3246723" cy="77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77" y="1961226"/>
                <a:ext cx="3246723" cy="7727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 txBox="1">
            <a:spLocks/>
          </p:cNvSpPr>
          <p:nvPr/>
        </p:nvSpPr>
        <p:spPr>
          <a:xfrm>
            <a:off x="5421480" y="2314621"/>
            <a:ext cx="1866692" cy="4189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39963" y="4961646"/>
                <a:ext cx="4747774" cy="772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963" y="4961646"/>
                <a:ext cx="4747774" cy="772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 txBox="1">
            <a:spLocks/>
          </p:cNvSpPr>
          <p:nvPr/>
        </p:nvSpPr>
        <p:spPr>
          <a:xfrm>
            <a:off x="2306797" y="410860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integral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965146" y="3379366"/>
            <a:ext cx="3074229" cy="4001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h(t) is unit impulse response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21075" y="67792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each input signal, base on the impulse system response.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3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2332197" y="1453782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defPPr>
                  <a:defRPr lang="en-US"/>
                </a:defPPr>
                <a:lvl1pPr marL="457200" indent="-457200" defTabSz="457200">
                  <a:spcBef>
                    <a:spcPct val="0"/>
                  </a:spcBef>
                  <a:buFont typeface="Wingdings" panose="05000000000000000000" pitchFamily="2" charset="2"/>
                  <a:buChar char="q"/>
                  <a:defRPr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defRPr>
                </a:lvl1pPr>
                <a:lvl2pPr marL="914400" lvl="1" indent="-457200">
                  <a:buFont typeface="Wingdings" panose="05000000000000000000" pitchFamily="2" charset="2"/>
                  <a:buChar char="q"/>
                  <a:defRPr sz="10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>
                  <a:defRPr>
                    <a:solidFill>
                      <a:schemeClr val="tx2"/>
                    </a:solidFill>
                  </a:defRPr>
                </a:lvl3pPr>
                <a:lvl4pPr>
                  <a:defRPr>
                    <a:solidFill>
                      <a:schemeClr val="tx2"/>
                    </a:solidFill>
                  </a:defRPr>
                </a:lvl4pPr>
                <a:lvl5pPr>
                  <a:defRPr>
                    <a:solidFill>
                      <a:schemeClr val="tx2"/>
                    </a:solidFill>
                  </a:defRPr>
                </a:lvl5pPr>
                <a:lvl6pPr>
                  <a:defRPr>
                    <a:solidFill>
                      <a:schemeClr val="tx2"/>
                    </a:solidFill>
                  </a:defRPr>
                </a:lvl6pPr>
                <a:lvl7pPr>
                  <a:defRPr>
                    <a:solidFill>
                      <a:schemeClr val="tx2"/>
                    </a:solidFill>
                  </a:defRPr>
                </a:lvl7pPr>
                <a:lvl8pPr>
                  <a:defRPr>
                    <a:solidFill>
                      <a:schemeClr val="tx2"/>
                    </a:solidFill>
                  </a:defRPr>
                </a:lvl8pPr>
                <a:lvl9pPr>
                  <a:defRPr>
                    <a:solidFill>
                      <a:schemeClr val="tx2"/>
                    </a:solidFill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Transformation of the independent variable: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dirty="0"/>
                  <a:t> in 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𝛕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	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	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197" y="1453782"/>
                <a:ext cx="8559446" cy="1071684"/>
              </a:xfrm>
              <a:prstGeom prst="rect">
                <a:avLst/>
              </a:prstGeom>
              <a:blipFill>
                <a:blip r:embed="rId3"/>
                <a:stretch>
                  <a:fillRect l="-499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2121075" y="67792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response to each input signal, base on the impulse system response.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523" y="2090950"/>
            <a:ext cx="2395081" cy="1770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81325" y="1976396"/>
                <a:ext cx="7112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325" y="1976396"/>
                <a:ext cx="711284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89503" y="3070808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503" y="3070808"/>
                <a:ext cx="3642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169459" y="3039605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459" y="3039605"/>
                <a:ext cx="3642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984884" y="1942203"/>
                <a:ext cx="88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84" y="1942203"/>
                <a:ext cx="88440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732" y="2117752"/>
            <a:ext cx="2395081" cy="165411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24772" y="2512238"/>
            <a:ext cx="647698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5505" y="2072632"/>
            <a:ext cx="2395081" cy="1739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626861" y="1854099"/>
                <a:ext cx="1084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861" y="1854099"/>
                <a:ext cx="1084015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665514" y="3000534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514" y="3000534"/>
                <a:ext cx="36420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Arrow 30"/>
          <p:cNvSpPr/>
          <p:nvPr/>
        </p:nvSpPr>
        <p:spPr>
          <a:xfrm>
            <a:off x="7550956" y="2614958"/>
            <a:ext cx="647698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0431" y="4591083"/>
            <a:ext cx="2395081" cy="171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477971" y="4406417"/>
                <a:ext cx="1288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971" y="4406417"/>
                <a:ext cx="1288366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833124" y="5533431"/>
                <a:ext cx="550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124" y="5533431"/>
                <a:ext cx="5501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837331" y="5543394"/>
                <a:ext cx="968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331" y="5543394"/>
                <a:ext cx="9687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/>
          <p:cNvSpPr/>
          <p:nvPr/>
        </p:nvSpPr>
        <p:spPr>
          <a:xfrm>
            <a:off x="6042529" y="5393731"/>
            <a:ext cx="647698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51560" y="4525681"/>
            <a:ext cx="2395081" cy="1844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495505" y="4246524"/>
                <a:ext cx="1115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505" y="4246524"/>
                <a:ext cx="1115241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459875" y="5554664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875" y="5554664"/>
                <a:ext cx="36420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9639775" y="5543394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775" y="5543394"/>
                <a:ext cx="36420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453869" y="5533431"/>
                <a:ext cx="7956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869" y="5533431"/>
                <a:ext cx="79566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9307794" y="553343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794" y="5533431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77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9" grpId="0" animBg="1"/>
      <p:bldP spid="29" grpId="0"/>
      <p:bldP spid="30" grpId="0"/>
      <p:bldP spid="31" grpId="0" animBg="1"/>
      <p:bldP spid="33" grpId="0"/>
      <p:bldP spid="34" grpId="0"/>
      <p:bldP spid="35" grpId="0"/>
      <p:bldP spid="36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52580" y="90969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obtain the convolution of the following signals: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46793" y="1443291"/>
                <a:ext cx="2752357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93" y="1443291"/>
                <a:ext cx="2752357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32303" y="1517125"/>
                <a:ext cx="2833340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303" y="1517125"/>
                <a:ext cx="2833340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857816" y="2263166"/>
                <a:ext cx="4747774" cy="772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0">
                  <a:buFont typeface="Arial" panose="020B0604020202020204" pitchFamily="34" charset="0"/>
                  <a:buNone/>
                  <a:defRPr sz="2000" b="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16" y="2263166"/>
                <a:ext cx="4747774" cy="772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044" y="4617685"/>
            <a:ext cx="2307318" cy="1466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651" y="4506039"/>
            <a:ext cx="2295550" cy="1578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81791" y="6251935"/>
                <a:ext cx="122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91" y="6251935"/>
                <a:ext cx="1222190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786294" y="4374229"/>
                <a:ext cx="122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94" y="4374229"/>
                <a:ext cx="122219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63380" y="5635264"/>
                <a:ext cx="291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80" y="5635264"/>
                <a:ext cx="29101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89396" y="2113836"/>
                <a:ext cx="37720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396" y="2113836"/>
                <a:ext cx="377205" cy="400110"/>
              </a:xfrm>
              <a:prstGeom prst="rect">
                <a:avLst/>
              </a:prstGeom>
              <a:blipFill>
                <a:blip r:embed="rId11"/>
                <a:stretch>
                  <a:fillRect r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97144" y="510573"/>
                <a:ext cx="5608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144" y="510573"/>
                <a:ext cx="560817" cy="400110"/>
              </a:xfrm>
              <a:prstGeom prst="rect">
                <a:avLst/>
              </a:prstGeom>
              <a:blipFill>
                <a:blip r:embed="rId12"/>
                <a:stretch>
                  <a:fillRect r="-2065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67712" y="2113836"/>
                <a:ext cx="29103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712" y="2113836"/>
                <a:ext cx="291037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48281" y="732630"/>
            <a:ext cx="2664949" cy="249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63643" y="5622333"/>
                <a:ext cx="291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643" y="5622333"/>
                <a:ext cx="291011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08601" y="3001182"/>
            <a:ext cx="1689526" cy="1475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66139" y="2998959"/>
            <a:ext cx="1715652" cy="1477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7353" y="2973238"/>
            <a:ext cx="1611160" cy="1509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97436" y="3027453"/>
            <a:ext cx="1464794" cy="1372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37739" y="3035878"/>
            <a:ext cx="1383829" cy="12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  <p:bldP spid="14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57256" y="1399035"/>
            <a:ext cx="6823011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exponential signals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565" y="1659662"/>
            <a:ext cx="4253675" cy="225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51" y="4485652"/>
            <a:ext cx="4557013" cy="220623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863941" y="4400510"/>
            <a:ext cx="3490085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Sinusoidal signals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/>
              <p:cNvSpPr txBox="1">
                <a:spLocks/>
              </p:cNvSpPr>
              <p:nvPr/>
            </p:nvSpPr>
            <p:spPr>
              <a:xfrm>
                <a:off x="7153542" y="1865019"/>
                <a:ext cx="1688592" cy="5242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𝑎𝑡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ddd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542" y="1865019"/>
                <a:ext cx="1688592" cy="524256"/>
              </a:xfrm>
              <a:prstGeom prst="rect">
                <a:avLst/>
              </a:prstGeom>
              <a:blipFill>
                <a:blip r:embed="rId4"/>
                <a:stretch>
                  <a:fillRect t="-3372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1C38FB9-B062-6079-5D5B-9C9861A4A880}"/>
              </a:ext>
            </a:extLst>
          </p:cNvPr>
          <p:cNvSpPr txBox="1"/>
          <p:nvPr/>
        </p:nvSpPr>
        <p:spPr>
          <a:xfrm>
            <a:off x="9307724" y="397957"/>
            <a:ext cx="2537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معرفی چند سیگنال مهم: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F5FB-71D9-C75F-686B-F327AD190874}"/>
                  </a:ext>
                </a:extLst>
              </p:cNvPr>
              <p:cNvSpPr txBox="1"/>
              <p:nvPr/>
            </p:nvSpPr>
            <p:spPr>
              <a:xfrm>
                <a:off x="6354026" y="4306189"/>
                <a:ext cx="14019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𝐴𝑚𝑝𝑙𝑖𝑡𝑢𝑑𝑒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F5FB-71D9-C75F-686B-F327AD190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26" y="4306189"/>
                <a:ext cx="1401922" cy="276999"/>
              </a:xfrm>
              <a:prstGeom prst="rect">
                <a:avLst/>
              </a:prstGeom>
              <a:blipFill>
                <a:blip r:embed="rId5"/>
                <a:stretch>
                  <a:fillRect l="-3043" r="-5217" b="-36957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698583-EA97-26F2-1A21-34EAF01556B5}"/>
                  </a:ext>
                </a:extLst>
              </p:cNvPr>
              <p:cNvSpPr txBox="1"/>
              <p:nvPr/>
            </p:nvSpPr>
            <p:spPr>
              <a:xfrm>
                <a:off x="6354026" y="4747838"/>
                <a:ext cx="2464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𝐹𝑟𝑒𝑞𝑢𝑒𝑛𝑐𝑦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698583-EA97-26F2-1A21-34EAF0155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26" y="4747838"/>
                <a:ext cx="2464777" cy="276999"/>
              </a:xfrm>
              <a:prstGeom prst="rect">
                <a:avLst/>
              </a:prstGeom>
              <a:blipFill>
                <a:blip r:embed="rId6"/>
                <a:stretch>
                  <a:fillRect l="-741" r="-2469" b="-40000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68BE69-699E-F3BD-6B81-2C9272BBA172}"/>
                  </a:ext>
                </a:extLst>
              </p:cNvPr>
              <p:cNvSpPr txBox="1"/>
              <p:nvPr/>
            </p:nvSpPr>
            <p:spPr>
              <a:xfrm>
                <a:off x="6354026" y="5207102"/>
                <a:ext cx="1700787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𝑃𝑒𝑟𝑖𝑜𝑑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68BE69-699E-F3BD-6B81-2C9272BBA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26" y="5207102"/>
                <a:ext cx="1700787" cy="567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2B6C12-2559-3A2E-72C9-F7F6B79A3E9A}"/>
                  </a:ext>
                </a:extLst>
              </p:cNvPr>
              <p:cNvSpPr txBox="1"/>
              <p:nvPr/>
            </p:nvSpPr>
            <p:spPr>
              <a:xfrm>
                <a:off x="6354026" y="5814787"/>
                <a:ext cx="231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𝐹𝑟𝑒𝑞𝑢𝑒𝑛𝑐𝑦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2B6C12-2559-3A2E-72C9-F7F6B79A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26" y="5814787"/>
                <a:ext cx="2314736" cy="276999"/>
              </a:xfrm>
              <a:prstGeom prst="rect">
                <a:avLst/>
              </a:prstGeom>
              <a:blipFill>
                <a:blip r:embed="rId8"/>
                <a:stretch>
                  <a:fillRect l="-2895" r="-2895" b="-40000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02F08A-C21E-19EB-ED53-08447FB9B583}"/>
                  </a:ext>
                </a:extLst>
              </p:cNvPr>
              <p:cNvSpPr txBox="1"/>
              <p:nvPr/>
            </p:nvSpPr>
            <p:spPr>
              <a:xfrm>
                <a:off x="6354026" y="6250291"/>
                <a:ext cx="1120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𝑛𝑔𝑙𝑒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02F08A-C21E-19EB-ED53-08447FB9B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26" y="6250291"/>
                <a:ext cx="1120756" cy="276999"/>
              </a:xfrm>
              <a:prstGeom prst="rect">
                <a:avLst/>
              </a:prstGeom>
              <a:blipFill>
                <a:blip r:embed="rId9"/>
                <a:stretch>
                  <a:fillRect l="-4891" r="-6522" b="-36957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10377DC4-B4EC-6662-EC1F-66DC71739330}"/>
              </a:ext>
            </a:extLst>
          </p:cNvPr>
          <p:cNvSpPr txBox="1">
            <a:spLocks/>
          </p:cNvSpPr>
          <p:nvPr/>
        </p:nvSpPr>
        <p:spPr>
          <a:xfrm>
            <a:off x="9307724" y="4362081"/>
            <a:ext cx="3670732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exponential signals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787E98-13F0-2FF0-9AA1-D61D9BE309FE}"/>
                  </a:ext>
                </a:extLst>
              </p:cNvPr>
              <p:cNvSpPr txBox="1"/>
              <p:nvPr/>
            </p:nvSpPr>
            <p:spPr>
              <a:xfrm>
                <a:off x="9287520" y="4662638"/>
                <a:ext cx="285116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jsin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t)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787E98-13F0-2FF0-9AA1-D61D9BE30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520" y="4662638"/>
                <a:ext cx="2851165" cy="285912"/>
              </a:xfrm>
              <a:prstGeom prst="rect">
                <a:avLst/>
              </a:prstGeom>
              <a:blipFill>
                <a:blip r:embed="rId10"/>
                <a:stretch>
                  <a:fillRect l="-2141" t="-25532" r="-4497" b="-46809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8B65D09C-2030-86B2-A129-BCFDBE38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801661" y="2793722"/>
                <a:ext cx="7779253" cy="780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0">
                  <a:buFont typeface="Arial" panose="020B0604020202020204" pitchFamily="34" charset="0"/>
                  <a:buNone/>
                  <a:defRPr sz="2000" b="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nary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61" y="2793722"/>
                <a:ext cx="7779253" cy="780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62" y="909696"/>
            <a:ext cx="2307318" cy="1783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778927" y="514543"/>
                <a:ext cx="16814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927" y="514543"/>
                <a:ext cx="16814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17969" y="2085010"/>
                <a:ext cx="291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9" y="2085010"/>
                <a:ext cx="29101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295" y="801122"/>
            <a:ext cx="2063877" cy="20002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62" y="3788890"/>
            <a:ext cx="2307318" cy="1783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78927" y="3393737"/>
                <a:ext cx="16814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927" y="3393737"/>
                <a:ext cx="168141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17969" y="4964204"/>
                <a:ext cx="291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9" y="4964204"/>
                <a:ext cx="29101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5287" y="4024674"/>
            <a:ext cx="2396084" cy="1563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730008" y="5880855"/>
                <a:ext cx="7779253" cy="780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0">
                  <a:buFont typeface="Arial" panose="020B0604020202020204" pitchFamily="34" charset="0"/>
                  <a:buNone/>
                  <a:defRPr sz="2000" b="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008" y="5880855"/>
                <a:ext cx="7779253" cy="780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6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3" grpId="0"/>
      <p:bldP spid="25" grpId="0"/>
      <p:bldP spid="2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917208" y="2680568"/>
                <a:ext cx="9689576" cy="784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0">
                  <a:buFont typeface="Arial" panose="020B0604020202020204" pitchFamily="34" charset="0"/>
                  <a:buNone/>
                  <a:defRPr sz="2000" b="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nary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08" y="2680568"/>
                <a:ext cx="9689576" cy="78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62" y="909696"/>
            <a:ext cx="2307318" cy="1783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778927" y="514543"/>
                <a:ext cx="16814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927" y="514543"/>
                <a:ext cx="16814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17969" y="2085010"/>
                <a:ext cx="291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9" y="2085010"/>
                <a:ext cx="29101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62" y="3788890"/>
            <a:ext cx="2307318" cy="1783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04755" y="3432373"/>
                <a:ext cx="16814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755" y="3432373"/>
                <a:ext cx="168141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17969" y="4964204"/>
                <a:ext cx="2910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969" y="4964204"/>
                <a:ext cx="29101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604755" y="5866340"/>
                <a:ext cx="120336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indent="0">
                  <a:buFont typeface="Arial" panose="020B0604020202020204" pitchFamily="34" charset="0"/>
                  <a:buNone/>
                  <a:defRPr sz="2000" b="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755" y="5866340"/>
                <a:ext cx="1203363" cy="400110"/>
              </a:xfrm>
              <a:prstGeom prst="rect">
                <a:avLst/>
              </a:prstGeom>
              <a:blipFill>
                <a:blip r:embed="rId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5287" y="960912"/>
            <a:ext cx="2547871" cy="1802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9977" y="3649974"/>
            <a:ext cx="2476500" cy="207645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77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3" grpId="0"/>
      <p:bldP spid="25" grpId="0"/>
      <p:bldP spid="2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properties: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63997" y="211202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commutative property: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830612" y="2743855"/>
                <a:ext cx="25754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12" y="2743855"/>
                <a:ext cx="2575449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 txBox="1">
            <a:spLocks/>
          </p:cNvSpPr>
          <p:nvPr/>
        </p:nvSpPr>
        <p:spPr>
          <a:xfrm>
            <a:off x="2763997" y="326176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distributive property: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92727" y="3868121"/>
                <a:ext cx="52545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27" y="3868121"/>
                <a:ext cx="525458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 txBox="1">
            <a:spLocks/>
          </p:cNvSpPr>
          <p:nvPr/>
        </p:nvSpPr>
        <p:spPr>
          <a:xfrm>
            <a:off x="2847030" y="4408245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associative property: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30612" y="4939805"/>
                <a:ext cx="4592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12" y="4939805"/>
                <a:ext cx="4592283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 txBox="1">
            <a:spLocks/>
          </p:cNvSpPr>
          <p:nvPr/>
        </p:nvSpPr>
        <p:spPr>
          <a:xfrm>
            <a:off x="2847030" y="536944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with impulse: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747578" y="5934505"/>
                <a:ext cx="2912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578" y="5934505"/>
                <a:ext cx="2912144" cy="369332"/>
              </a:xfrm>
              <a:prstGeom prst="rect">
                <a:avLst/>
              </a:prstGeom>
              <a:blipFill>
                <a:blip r:embed="rId6"/>
                <a:stretch>
                  <a:fillRect t="-10000" r="-146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65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264261" y="1033319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properties base on the impulse response: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800471" y="168027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with or without memory: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49698" y="3198512"/>
                <a:ext cx="20425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98" y="3198512"/>
                <a:ext cx="2042547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92591" y="3171549"/>
                <a:ext cx="1523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591" y="3171549"/>
                <a:ext cx="1523046" cy="369332"/>
              </a:xfrm>
              <a:prstGeom prst="rect">
                <a:avLst/>
              </a:prstGeom>
              <a:blipFill>
                <a:blip r:embed="rId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5482496" y="3268791"/>
            <a:ext cx="792673" cy="271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92335" y="3158370"/>
                <a:ext cx="1521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335" y="3158370"/>
                <a:ext cx="1521763" cy="369332"/>
              </a:xfrm>
              <a:prstGeom prst="rect">
                <a:avLst/>
              </a:prstGeom>
              <a:blipFill>
                <a:blip r:embed="rId5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2763997" y="364681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Invertibility of LTI system: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256" y="4029279"/>
            <a:ext cx="5419725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255" y="5155838"/>
            <a:ext cx="5419725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45721" y="6431785"/>
                <a:ext cx="2138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21" y="6431785"/>
                <a:ext cx="2138791" cy="369332"/>
              </a:xfrm>
              <a:prstGeom prst="rect">
                <a:avLst/>
              </a:prstGeom>
              <a:blipFill>
                <a:blip r:embed="rId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31520" y="2127001"/>
                <a:ext cx="11460480" cy="94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=…+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2127001"/>
                <a:ext cx="11460480" cy="94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1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/>
      <p:bldP spid="3" grpId="0" animBg="1"/>
      <p:bldP spid="13" grpId="0"/>
      <p:bldP spid="22" grpId="0"/>
      <p:bldP spid="27" grpId="0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properties base on the impulse response: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63997" y="183529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Invertibility of LTI system (example): 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251574" y="2537650"/>
                <a:ext cx="1863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574" y="2537650"/>
                <a:ext cx="1863395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287508" y="2537650"/>
                <a:ext cx="1863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508" y="2537650"/>
                <a:ext cx="1863395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5390147" y="2746516"/>
            <a:ext cx="1653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251574" y="3336216"/>
                <a:ext cx="1863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574" y="3336216"/>
                <a:ext cx="1863395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5390146" y="3520882"/>
            <a:ext cx="1653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318896" y="3314677"/>
                <a:ext cx="19618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896" y="3314677"/>
                <a:ext cx="196188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766053" y="4134782"/>
                <a:ext cx="2126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053" y="4134782"/>
                <a:ext cx="2126480" cy="369332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29" grpId="0"/>
      <p:bldP spid="18" grpId="0"/>
      <p:bldP spid="20" grpId="0"/>
      <p:bldP spid="2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properties base on the impulse response: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63997" y="1835298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Causality of LTI system : 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80959" y="2173918"/>
                <a:ext cx="5047591" cy="94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59" y="2173918"/>
                <a:ext cx="5047591" cy="94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80959" y="3231604"/>
                <a:ext cx="7460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𝐶𝑎𝑢𝑠𝑎𝑙𝑖𝑡𝑦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59" y="3231604"/>
                <a:ext cx="7460767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76189" y="4097854"/>
                <a:ext cx="5174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𝑐𝑎𝑢𝑠𝑎𝑙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𝑠𝑦𝑠𝑡𝑒𝑚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189" y="4097854"/>
                <a:ext cx="5174767" cy="400110"/>
              </a:xfrm>
              <a:prstGeom prst="rect">
                <a:avLst/>
              </a:prstGeom>
              <a:blipFill>
                <a:blip r:embed="rId5"/>
                <a:stretch>
                  <a:fillRect t="-303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06214" y="4822586"/>
                <a:ext cx="5174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𝑐𝑎𝑢𝑠𝑎𝑙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𝑠𝑦𝑠𝑡𝑒𝑚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214" y="4822586"/>
                <a:ext cx="5174767" cy="400110"/>
              </a:xfrm>
              <a:prstGeom prst="rect">
                <a:avLst/>
              </a:prstGeom>
              <a:blipFill>
                <a:blip r:embed="rId6"/>
                <a:stretch>
                  <a:fillRect t="-303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10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296931" y="72109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properties base on the impulse response: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87460" y="128346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LTI system : 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08666" y="2783260"/>
                <a:ext cx="7947711" cy="94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666" y="2783260"/>
                <a:ext cx="7947711" cy="94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740640" y="1792777"/>
                <a:ext cx="18044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40" y="1792777"/>
                <a:ext cx="180440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676158" y="1846558"/>
            <a:ext cx="2081680" cy="716678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system</a:t>
            </a: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>
            <a:off x="4642843" y="2192887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57838" y="2180877"/>
            <a:ext cx="1033315" cy="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888951" y="1808531"/>
                <a:ext cx="13927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951" y="1808531"/>
                <a:ext cx="1392754" cy="400110"/>
              </a:xfrm>
              <a:prstGeom prst="rect">
                <a:avLst/>
              </a:prstGeom>
              <a:blipFill>
                <a:blip r:embed="rId5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9682" y="3785907"/>
                <a:ext cx="2495363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682" y="3785907"/>
                <a:ext cx="2495363" cy="862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049681" y="4702890"/>
                <a:ext cx="4007636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𝑦𝑠𝑡𝑒𝑚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681" y="4702890"/>
                <a:ext cx="4007636" cy="8622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933431" y="5835003"/>
                <a:ext cx="4240135" cy="8622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𝑠𝑡𝑎𝑏𝑙𝑒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431" y="5835003"/>
                <a:ext cx="4240135" cy="8622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366649" y="5835003"/>
                <a:ext cx="4579972" cy="8622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𝑢𝑛𝑠𝑡𝑎𝑏𝑙𝑒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649" y="5835003"/>
                <a:ext cx="4579972" cy="8622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95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296931" y="721093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LTI system properties base on the impulse response: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87460" y="1283466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unit time step response of LTI system : 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92299" y="1981881"/>
                <a:ext cx="4824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99" y="1981881"/>
                <a:ext cx="4824911" cy="369332"/>
              </a:xfrm>
              <a:prstGeom prst="rect">
                <a:avLst/>
              </a:prstGeom>
              <a:blipFill>
                <a:blip r:embed="rId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192299" y="2433329"/>
                <a:ext cx="7855997" cy="8704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99" y="2433329"/>
                <a:ext cx="7855997" cy="870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192299" y="3580656"/>
                <a:ext cx="25092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99" y="3580656"/>
                <a:ext cx="2509213" cy="369332"/>
              </a:xfrm>
              <a:prstGeom prst="rect">
                <a:avLst/>
              </a:prstGeom>
              <a:blipFill>
                <a:blip r:embed="rId5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192299" y="4347495"/>
                <a:ext cx="2022605" cy="710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299" y="4347495"/>
                <a:ext cx="2022605" cy="7100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203080" y="5311313"/>
                <a:ext cx="1520481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080" y="5311313"/>
                <a:ext cx="1520481" cy="618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895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Considerer a system with impulse response h[n]=(n+1)u[n+1]. Find response to the input signal x[n]=u[n]-u[n-2].  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99598" y="2114566"/>
                <a:ext cx="24124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8" y="2114566"/>
                <a:ext cx="2412482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024817" y="3076164"/>
                <a:ext cx="30799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817" y="3076164"/>
                <a:ext cx="307999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661" y="2843094"/>
            <a:ext cx="1779444" cy="866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799597" y="4037762"/>
                <a:ext cx="672322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7" y="4037762"/>
                <a:ext cx="6723226" cy="400110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68499" y="5032375"/>
                <a:ext cx="6723226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499" y="5032375"/>
                <a:ext cx="6723226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05071" y="5221754"/>
                <a:ext cx="672322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071" y="5221754"/>
                <a:ext cx="6723226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77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1" grpId="0"/>
      <p:bldP spid="22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6230112" y="-100058"/>
            <a:ext cx="5376672" cy="544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2306797" y="1242937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Find simple form of y(t)= x(2t)*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𝟐𝐭</m:t>
                        </m:r>
                      </m:e>
                    </m:d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97" y="1242937"/>
                <a:ext cx="8559446" cy="1071684"/>
              </a:xfrm>
              <a:prstGeom prst="rect">
                <a:avLst/>
              </a:prstGeom>
              <a:blipFill>
                <a:blip r:embed="rId3"/>
                <a:stretch>
                  <a:fillRect l="-427" t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99597" y="2114566"/>
                <a:ext cx="6305213" cy="711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7" y="2114566"/>
                <a:ext cx="6305213" cy="711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99597" y="3113187"/>
                <a:ext cx="6723226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7" y="3113187"/>
                <a:ext cx="6723226" cy="668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1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63950" y="1018807"/>
            <a:ext cx="6823011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exponential signals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238595" y="3805291"/>
            <a:ext cx="3490085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Sinusoidal signals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38FB9-B062-6079-5D5B-9C9861A4A880}"/>
              </a:ext>
            </a:extLst>
          </p:cNvPr>
          <p:cNvSpPr txBox="1"/>
          <p:nvPr/>
        </p:nvSpPr>
        <p:spPr>
          <a:xfrm>
            <a:off x="7892273" y="397957"/>
            <a:ext cx="402866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معرفی چند سیگنال مهم </a:t>
            </a:r>
            <a:r>
              <a:rPr lang="en-US" sz="2400" dirty="0">
                <a:cs typeface="B Nazanin" panose="00000400000000000000" pitchFamily="2" charset="-78"/>
              </a:rPr>
              <a:t>(MATLAB)</a:t>
            </a:r>
            <a:r>
              <a:rPr lang="fa-IR" sz="2400" dirty="0"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8B65D09C-2030-86B2-A129-BCFDBE38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37E96-51EC-875E-47E9-A7E8D8C1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42" y="3750296"/>
            <a:ext cx="4113212" cy="3084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9A15C-BBF7-91D3-14E0-E1B9F637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62" y="4384542"/>
            <a:ext cx="3448050" cy="1752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F5FCB3-25AD-EEE6-E667-27C721BDD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870" y="902208"/>
            <a:ext cx="3980884" cy="27864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CCD79-E06B-772D-B8EA-E2B049EBF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562" y="1378582"/>
            <a:ext cx="32861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2306797" y="1242937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express basic properties (memory, causality, stability) of systems with following impulse response.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a:fld id="{825F15A7-03F4-43D7-82C5-3E23DA2F108C}" type="mathplaceholder">
                      <a:rPr lang="en-US" sz="1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Type equation here.</a:t>
                    </a:fld>
                  </m:oMath>
                </a14:m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97" y="1242937"/>
                <a:ext cx="8559446" cy="1071684"/>
              </a:xfrm>
              <a:prstGeom prst="rect">
                <a:avLst/>
              </a:prstGeom>
              <a:blipFill>
                <a:blip r:embed="rId3"/>
                <a:stretch>
                  <a:fillRect l="-427" t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99596" y="2344005"/>
                <a:ext cx="6305213" cy="1151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l"/>
                <a:r>
                  <a:rPr lang="en-US" dirty="0"/>
                  <a:t>For t&lt;0 : h(t)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𝑐𝑎𝑢𝑠𝑎𝑙</m:t>
                    </m:r>
                  </m:oMath>
                </a14:m>
                <a:endParaRPr lang="en-US" dirty="0"/>
              </a:p>
              <a:p>
                <a:pPr algn="l"/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−(−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𝑠𝑡𝑎𝑏𝑙𝑒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6" y="2344005"/>
                <a:ext cx="6305213" cy="1151213"/>
              </a:xfrm>
              <a:prstGeom prst="rect">
                <a:avLst/>
              </a:prstGeom>
              <a:blipFill>
                <a:blip r:embed="rId4"/>
                <a:stretch>
                  <a:fillRect l="-2029" t="-1064" r="-5604" b="-7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2799596" y="2022971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6" y="2022971"/>
                <a:ext cx="8559446" cy="1071684"/>
              </a:xfrm>
              <a:prstGeom prst="rect">
                <a:avLst/>
              </a:prstGeom>
              <a:blipFill>
                <a:blip r:embed="rId5"/>
                <a:stretch>
                  <a:fillRect l="-427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2799596" y="3630497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</m:t>
                        </m:r>
                      </m:sup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𝒔𝒊𝒏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𝝅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den>
                        </m:f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6" y="3630497"/>
                <a:ext cx="8559446" cy="1071684"/>
              </a:xfrm>
              <a:prstGeom prst="rect">
                <a:avLst/>
              </a:prstGeom>
              <a:blipFill>
                <a:blip r:embed="rId6"/>
                <a:stretch>
                  <a:fillRect l="-427" t="-3485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799596" y="4166339"/>
                <a:ext cx="9231295" cy="2552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6" y="4166339"/>
                <a:ext cx="9231295" cy="2552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99596" y="5238023"/>
                <a:ext cx="630521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𝑐𝑎𝑢𝑠𝑎𝑙</m:t>
                    </m:r>
                  </m:oMath>
                </a14:m>
                <a:endParaRPr lang="en-US" dirty="0"/>
              </a:p>
              <a:p>
                <a:pPr algn="l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𝑡𝑎𝑏𝑙𝑒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596" y="5238023"/>
                <a:ext cx="6305213" cy="1015663"/>
              </a:xfrm>
              <a:prstGeom prst="rect">
                <a:avLst/>
              </a:prstGeom>
              <a:blipFill>
                <a:blip r:embed="rId8"/>
                <a:stretch>
                  <a:fillRect l="-870" t="-599" b="-8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8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2306797" y="1242937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express basic properties (memory, causality, stability) of systems with  following unit time step response.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a:fld id="{825F15A7-03F4-43D7-82C5-3E23DA2F108C}" type="mathplaceholder">
                      <a:rPr lang="en-US" sz="1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Type equation here.</a:t>
                    </a:fld>
                  </m:oMath>
                </a14:m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97" y="1242937"/>
                <a:ext cx="8559446" cy="1071684"/>
              </a:xfrm>
              <a:prstGeom prst="rect">
                <a:avLst/>
              </a:prstGeom>
              <a:blipFill>
                <a:blip r:embed="rId3"/>
                <a:stretch>
                  <a:fillRect l="-427" t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17292" y="5323712"/>
                <a:ext cx="9448136" cy="1520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𝑚𝑒𝑚𝑜𝑟𝑦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l"/>
                <a:r>
                  <a:rPr lang="en-US" dirty="0"/>
                  <a:t>For t&lt;0 : h(t)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𝑐𝑎𝑢𝑠𝑎𝑙</m:t>
                    </m:r>
                  </m:oMath>
                </a14:m>
                <a:endParaRPr lang="en-US" dirty="0"/>
              </a:p>
              <a:p>
                <a:pPr algn="l"/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𝑠𝑡𝑎𝑏𝑙𝑒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292" y="5323712"/>
                <a:ext cx="9448136" cy="1520544"/>
              </a:xfrm>
              <a:prstGeom prst="rect">
                <a:avLst/>
              </a:prstGeom>
              <a:blipFill>
                <a:blip r:embed="rId4"/>
                <a:stretch>
                  <a:fillRect l="-1420" t="-400" b="-57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755" y="1952162"/>
            <a:ext cx="2257425" cy="1590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789" y="3542837"/>
            <a:ext cx="2085975" cy="166687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9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2306797" y="909696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Parallel</a:t>
                </a: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a:fld id="{825F15A7-03F4-43D7-82C5-3E23DA2F108C}" type="mathplaceholder">
                      <a:rPr lang="en-US" sz="1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Type equation here.</a:t>
                    </a:fld>
                  </m:oMath>
                </a14:m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797" y="909696"/>
                <a:ext cx="8559446" cy="1071684"/>
              </a:xfrm>
              <a:prstGeom prst="rect">
                <a:avLst/>
              </a:prstGeom>
              <a:blipFill>
                <a:blip r:embed="rId3"/>
                <a:stretch>
                  <a:fillRect l="-427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189" y="1375021"/>
            <a:ext cx="3305175" cy="16764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306797" y="3051421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655980" y="1431222"/>
                <a:ext cx="1872051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80" y="1431222"/>
                <a:ext cx="1872051" cy="848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983" y="3704072"/>
            <a:ext cx="4229100" cy="514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29606" y="3704072"/>
                <a:ext cx="3377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∗…∗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606" y="3704072"/>
                <a:ext cx="337746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587" y="5768340"/>
            <a:ext cx="2676525" cy="9906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2372601" y="460868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539042" y="5846308"/>
                <a:ext cx="4461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042" y="5846308"/>
                <a:ext cx="4461093" cy="369332"/>
              </a:xfrm>
              <a:prstGeom prst="rect">
                <a:avLst/>
              </a:prstGeom>
              <a:blipFill>
                <a:blip r:embed="rId9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90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Considerer systems T1 and T2 with unit time step  responses S1 and S2. Find T response to the impulse signal.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82" y="1909674"/>
            <a:ext cx="7534275" cy="1476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19382" y="3441601"/>
                <a:ext cx="672322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382" y="3441601"/>
                <a:ext cx="6723226" cy="400110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382" y="4052786"/>
            <a:ext cx="1981200" cy="1381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07688" y="6126421"/>
                <a:ext cx="672322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88" y="6126421"/>
                <a:ext cx="672322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984" y="4038745"/>
            <a:ext cx="2143125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18843" y="6115617"/>
                <a:ext cx="672322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843" y="6115617"/>
                <a:ext cx="6723226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135673" y="3841712"/>
            <a:ext cx="12696" cy="2003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542608" y="5164428"/>
            <a:ext cx="22801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800822" y="4772170"/>
            <a:ext cx="643944" cy="392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4766" y="5161907"/>
            <a:ext cx="643944" cy="392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840007" y="539062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35463" y="44825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82497" y="51054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037831" y="51002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30914" y="510548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94065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3" grpId="0" animBg="1"/>
      <p:bldP spid="20" grpId="0" animBg="1"/>
      <p:bldP spid="15" grpId="0"/>
      <p:bldP spid="21" grpId="0"/>
      <p:bldP spid="22" grpId="0"/>
      <p:bldP spid="23" grpId="0"/>
      <p:bldP spid="2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306797" y="1242937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Considerer systems T1 and T2 with unit time step  responses S1 and S2. Find T response to the impulse signal.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19828" y="1914511"/>
                <a:ext cx="672322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28" y="1914511"/>
                <a:ext cx="6723226" cy="40011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81441" y="2426714"/>
                <a:ext cx="672322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441" y="2426714"/>
                <a:ext cx="6723226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19828" y="2426714"/>
                <a:ext cx="672322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28" y="2426714"/>
                <a:ext cx="6723226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19827" y="3125002"/>
                <a:ext cx="7746415" cy="700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27" y="3125002"/>
                <a:ext cx="7746415" cy="700769"/>
              </a:xfrm>
              <a:prstGeom prst="rect">
                <a:avLst/>
              </a:prstGeom>
              <a:blipFill rotWithShape="0">
                <a:blip r:embed="rId6"/>
                <a:stretch>
                  <a:fillRect r="-15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19827" y="3823290"/>
                <a:ext cx="774641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27" y="3823290"/>
                <a:ext cx="7746415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181266" y="28204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2:TIME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58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693" y="1417321"/>
            <a:ext cx="8915399" cy="972312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6026" y="2681226"/>
            <a:ext cx="8735632" cy="1642580"/>
          </a:xfrm>
        </p:spPr>
        <p:txBody>
          <a:bodyPr vert="horz" lIns="91440" tIns="45720" rIns="91440" bIns="45720" rtlCol="0" anchor="b">
            <a:normAutofit fontScale="47500" lnSpcReduction="20000"/>
          </a:bodyPr>
          <a:lstStyle/>
          <a:p>
            <a:pPr algn="ctr">
              <a:lnSpc>
                <a:spcPct val="17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FREQUENCY DOMAIN ANALYSIS OF (LTI) SYSTEM – THE CONTINOUS TIME FOURIER TRANSFORMER</a:t>
            </a:r>
          </a:p>
        </p:txBody>
      </p:sp>
    </p:spTree>
    <p:extLst>
      <p:ext uri="{BB962C8B-B14F-4D97-AF65-F5344CB8AC3E}">
        <p14:creationId xmlns:p14="http://schemas.microsoft.com/office/powerpoint/2010/main" val="3191781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space: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15821" y="144107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power signal: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28" y="2043533"/>
            <a:ext cx="2543175" cy="17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072588" y="2438699"/>
                <a:ext cx="17380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588" y="2438699"/>
                <a:ext cx="173804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072588" y="3189540"/>
                <a:ext cx="1626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𝑃𝑜𝑤𝑒𝑟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588" y="3189540"/>
                <a:ext cx="162692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72588" y="4300931"/>
                <a:ext cx="445346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𝑝𝑒𝑟𝑖𝑜𝑑𝑖𝑐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𝑠𝑖𝑔𝑛𝑎𝑙𝑠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𝑝𝑜𝑤𝑒𝑟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energy signals are non-periodic. </a:t>
                </a: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588" y="4300931"/>
                <a:ext cx="4453463" cy="646331"/>
              </a:xfrm>
              <a:prstGeom prst="rect">
                <a:avLst/>
              </a:prstGeom>
              <a:blipFill>
                <a:blip r:embed="rId5"/>
                <a:stretch>
                  <a:fillRect l="-821" t="-188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6134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space: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15821" y="144107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and power signal: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399" y="1976914"/>
            <a:ext cx="5619750" cy="478155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374507" y="2068105"/>
            <a:ext cx="1151081" cy="4202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574755" y="2096402"/>
            <a:ext cx="1151081" cy="4202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925944" y="2096402"/>
            <a:ext cx="1151081" cy="4202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277133" y="2096402"/>
            <a:ext cx="1151081" cy="4202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925944" y="2838475"/>
            <a:ext cx="1033690" cy="4202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984639" y="3677577"/>
            <a:ext cx="1033690" cy="4202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925944" y="4472458"/>
            <a:ext cx="1033690" cy="4202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984274" y="5311560"/>
            <a:ext cx="1033690" cy="42024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781414" y="6056633"/>
            <a:ext cx="1236550" cy="6303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power- No Energy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711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space: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15821" y="144107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product: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27869" y="2143424"/>
                <a:ext cx="4256935" cy="719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9" y="2143424"/>
                <a:ext cx="4256935" cy="719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527869" y="4408120"/>
                <a:ext cx="2112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9" y="4408120"/>
                <a:ext cx="21122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/>
          <p:cNvSpPr/>
          <p:nvPr/>
        </p:nvSpPr>
        <p:spPr>
          <a:xfrm>
            <a:off x="6082216" y="4502800"/>
            <a:ext cx="995762" cy="274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966199" y="4408120"/>
                <a:ext cx="2280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𝑜𝑔𝑜𝑛𝑎𝑙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𝑠𝑖𝑔𝑛𝑎𝑙𝑠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199" y="4408120"/>
                <a:ext cx="2280624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7966199" y="2946578"/>
            <a:ext cx="995762" cy="274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06511" y="2950833"/>
            <a:ext cx="255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Similarity of two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2915821" y="4965538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more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sz="1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if: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21" y="4965538"/>
                <a:ext cx="8559446" cy="1071684"/>
              </a:xfrm>
              <a:prstGeom prst="rect">
                <a:avLst/>
              </a:prstGeom>
              <a:blipFill>
                <a:blip r:embed="rId5"/>
                <a:stretch>
                  <a:fillRect l="-427" t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527869" y="5949089"/>
                <a:ext cx="4001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9" y="5949089"/>
                <a:ext cx="4001865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27869" y="3181895"/>
                <a:ext cx="4438330" cy="719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9" y="3181895"/>
                <a:ext cx="4438330" cy="719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012711" y="2325872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Energy signal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12711" y="3364343"/>
            <a:ext cx="1449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Power signal</a:t>
            </a:r>
          </a:p>
        </p:txBody>
      </p:sp>
    </p:spTree>
    <p:extLst>
      <p:ext uri="{BB962C8B-B14F-4D97-AF65-F5344CB8AC3E}">
        <p14:creationId xmlns:p14="http://schemas.microsoft.com/office/powerpoint/2010/main" val="12105534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space: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15821" y="144107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Which of the following signals is more similar to x(t):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039" y="1976914"/>
            <a:ext cx="2105978" cy="1386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38" y="1957427"/>
            <a:ext cx="6657975" cy="1582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50725" y="3675887"/>
                <a:ext cx="6723226" cy="825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25" y="3675887"/>
                <a:ext cx="6723226" cy="825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927399" y="4636774"/>
                <a:ext cx="10042914" cy="788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99" y="4636774"/>
                <a:ext cx="10042914" cy="7888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27399" y="5619782"/>
                <a:ext cx="10042914" cy="788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 algn="ctr">
                  <a:buFont typeface="Arial" panose="020B0604020202020204" pitchFamily="34" charset="0"/>
                  <a:buChar char="•"/>
                  <a:defRPr sz="2000" i="1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defRPr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399" y="5619782"/>
                <a:ext cx="10042914" cy="7888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>
          <a:xfrm>
            <a:off x="1802674" y="4636774"/>
            <a:ext cx="10167639" cy="9830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2608" y="377952"/>
            <a:ext cx="6823011" cy="5242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1:SIGNALS and SYSTEMS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89296" y="1084094"/>
            <a:ext cx="6823011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time step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073580" y="4221901"/>
            <a:ext cx="3490085" cy="52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delta signal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52" y="1388721"/>
            <a:ext cx="4557013" cy="2201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79" y="4484029"/>
            <a:ext cx="2195322" cy="2245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563" y="4120841"/>
            <a:ext cx="2195323" cy="11988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D86669-5D42-8458-1F7E-C61FFA2722D0}"/>
              </a:ext>
            </a:extLst>
          </p:cNvPr>
          <p:cNvSpPr txBox="1"/>
          <p:nvPr/>
        </p:nvSpPr>
        <p:spPr>
          <a:xfrm>
            <a:off x="9307724" y="397957"/>
            <a:ext cx="253787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1">
            <a:spAutoFit/>
          </a:bodyPr>
          <a:lstStyle/>
          <a:p>
            <a:r>
              <a:rPr lang="fa-IR" sz="2400" dirty="0">
                <a:cs typeface="B Nazanin" panose="00000400000000000000" pitchFamily="2" charset="-78"/>
              </a:rPr>
              <a:t>معرفی چند سیگنال مهم: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AD3E4-B0D8-AE8C-1614-E3DB1FEFF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52" y="4783710"/>
            <a:ext cx="16764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28D767-C769-43A1-0947-777FD01F6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252" y="5900420"/>
            <a:ext cx="2057400" cy="685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12BE0F-B752-16CC-EA48-A919B1B22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286" y="5377839"/>
            <a:ext cx="3242875" cy="1345297"/>
          </a:xfrm>
          <a:prstGeom prst="rect">
            <a:avLst/>
          </a:prstGeom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D923E528-1D4B-CDC3-AFD5-C8281E1E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7CAC9A-7F29-486F-A27E-B7E17A738B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2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space: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15821" y="144107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norm: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27869" y="2143424"/>
                <a:ext cx="2788712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9" y="2143424"/>
                <a:ext cx="2788712" cy="427746"/>
              </a:xfrm>
              <a:prstGeom prst="rect">
                <a:avLst/>
              </a:prstGeom>
              <a:blipFill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527869" y="2882111"/>
                <a:ext cx="3788729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9" y="2882111"/>
                <a:ext cx="3788729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527869" y="3899428"/>
                <a:ext cx="5051704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𝐴𝑐𝑜𝑠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9" y="3899428"/>
                <a:ext cx="5051704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643990" y="5179482"/>
                <a:ext cx="4819461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0" y="5179482"/>
                <a:ext cx="4819461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178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space: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15821" y="144107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signal: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27869" y="2143424"/>
                <a:ext cx="1343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9" y="2143424"/>
                <a:ext cx="1343701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/>
              <p:cNvSpPr txBox="1">
                <a:spLocks/>
              </p:cNvSpPr>
              <p:nvPr/>
            </p:nvSpPr>
            <p:spPr>
              <a:xfrm>
                <a:off x="2915821" y="3048598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1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ctrlPr>
                              <a:rPr lang="en-US" sz="1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…</m:t>
                        </m:r>
                      </m:e>
                    </m:d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normal orthogonal signal set if :</a:t>
                </a:r>
              </a:p>
              <a:p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1-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𝒋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:&lt;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sz="1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18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 =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2-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‖"/>
                        <m:endChr m:val="‖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21" y="3048598"/>
                <a:ext cx="8559446" cy="1071684"/>
              </a:xfrm>
              <a:prstGeom prst="rect">
                <a:avLst/>
              </a:prstGeom>
              <a:blipFill>
                <a:blip r:embed="rId3"/>
                <a:stretch>
                  <a:fillRect l="-427" t="-2841" b="-50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329646" y="5244737"/>
            <a:ext cx="2416628" cy="744583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</a:p>
        </p:txBody>
      </p:sp>
      <p:cxnSp>
        <p:nvCxnSpPr>
          <p:cNvPr id="4" name="Straight Arrow Connector 3"/>
          <p:cNvCxnSpPr>
            <a:endCxn id="2" idx="1"/>
          </p:cNvCxnSpPr>
          <p:nvPr/>
        </p:nvCxnSpPr>
        <p:spPr>
          <a:xfrm>
            <a:off x="4871570" y="5617028"/>
            <a:ext cx="4580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746274" y="5641975"/>
            <a:ext cx="553176" cy="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913018" y="4939503"/>
                <a:ext cx="2109680" cy="90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018" y="4939503"/>
                <a:ext cx="2109680" cy="900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53222" y="4891878"/>
                <a:ext cx="2417585" cy="895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222" y="4891878"/>
                <a:ext cx="2417585" cy="895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611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space: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15821" y="144107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orthogonal signal set for periodic signal: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327684" y="2143424"/>
                <a:ext cx="3949094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±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84" y="2143424"/>
                <a:ext cx="3949094" cy="378245"/>
              </a:xfrm>
              <a:prstGeom prst="rect">
                <a:avLst/>
              </a:prstGeom>
              <a:blipFill>
                <a:blip r:embed="rId2"/>
                <a:stretch>
                  <a:fillRect l="-15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938188" y="2684115"/>
            <a:ext cx="2416628" cy="744583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4480112" y="3056406"/>
            <a:ext cx="4580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354816" y="3081353"/>
            <a:ext cx="553176" cy="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631404" y="2680940"/>
                <a:ext cx="1400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404" y="2680940"/>
                <a:ext cx="1400255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37750" y="2712021"/>
                <a:ext cx="127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50" y="2712021"/>
                <a:ext cx="12702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040850" y="3615439"/>
                <a:ext cx="6405408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p>
                      </m:sSup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850" y="3615439"/>
                <a:ext cx="6405408" cy="704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09150" y="4319991"/>
                <a:ext cx="3034164" cy="704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150" y="4319991"/>
                <a:ext cx="3034164" cy="704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4938188" y="5241861"/>
            <a:ext cx="2416628" cy="744583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 system</a:t>
            </a: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>
            <a:off x="4480112" y="5614152"/>
            <a:ext cx="4580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354816" y="5639099"/>
            <a:ext cx="553176" cy="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74605" y="5238686"/>
                <a:ext cx="29812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05" y="5238686"/>
                <a:ext cx="2981265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631404" y="5238686"/>
                <a:ext cx="4195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404" y="5238686"/>
                <a:ext cx="4195700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3352" y="6270649"/>
                <a:ext cx="4593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Eigen function of continuous LTI system.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352" y="6270649"/>
                <a:ext cx="4593886" cy="369332"/>
              </a:xfrm>
              <a:prstGeom prst="rect">
                <a:avLst/>
              </a:prstGeom>
              <a:blipFill>
                <a:blip r:embed="rId9"/>
                <a:stretch>
                  <a:fillRect t="-10000" r="-26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487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201718" y="905230"/>
                <a:ext cx="8559446" cy="107168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5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find y(t) for following system. H(s)=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v"/>
                </a:pPr>
                <a: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br>
                  <a:rPr lang="en-US" sz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18" y="905230"/>
                <a:ext cx="8559446" cy="1071684"/>
              </a:xfrm>
              <a:prstGeom prst="rect">
                <a:avLst/>
              </a:prstGeom>
              <a:blipFill>
                <a:blip r:embed="rId2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91468" y="3036978"/>
            <a:ext cx="2416628" cy="744583"/>
          </a:xfrm>
          <a:prstGeom prst="rect">
            <a:avLst/>
          </a:prstGeom>
          <a:solidFill>
            <a:srgbClr val="B7F7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 system-H(s)</a:t>
            </a:r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4533392" y="3409269"/>
            <a:ext cx="4580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08096" y="3434216"/>
            <a:ext cx="553176" cy="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91030" y="3064884"/>
                <a:ext cx="14757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030" y="3064884"/>
                <a:ext cx="147572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761833" y="4209812"/>
                <a:ext cx="3719608" cy="410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33" y="4209812"/>
                <a:ext cx="3719608" cy="410112"/>
              </a:xfrm>
              <a:prstGeom prst="rect">
                <a:avLst/>
              </a:prstGeom>
              <a:blipFill>
                <a:blip r:embed="rId4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06284" y="4779496"/>
                <a:ext cx="3639586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284" y="4779496"/>
                <a:ext cx="3639586" cy="668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673983" y="5392163"/>
                <a:ext cx="8906156" cy="72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983" y="5392163"/>
                <a:ext cx="8906156" cy="724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483" y="1552484"/>
            <a:ext cx="6200775" cy="1285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684684" y="2979048"/>
                <a:ext cx="212500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684" y="2979048"/>
                <a:ext cx="2125005" cy="400110"/>
              </a:xfrm>
              <a:prstGeom prst="rect">
                <a:avLst/>
              </a:prstGeom>
              <a:blipFill>
                <a:blip r:embed="rId8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778752" y="6106527"/>
                <a:ext cx="4629344" cy="746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752" y="6106527"/>
                <a:ext cx="4629344" cy="7462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85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21" grpId="0"/>
      <p:bldP spid="4" grpId="0"/>
      <p:bldP spid="27" grpId="0"/>
      <p:bldP spid="25" grpId="0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series representation of periodic continuous signal: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93116" y="2241431"/>
                <a:ext cx="2431884" cy="89556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116" y="2241431"/>
                <a:ext cx="2431884" cy="895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33693" y="4257891"/>
                <a:ext cx="2829108" cy="77373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693" y="4257891"/>
                <a:ext cx="2829108" cy="7737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40747" y="2504548"/>
                <a:ext cx="1738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𝑠𝑒𝑟𝑖𝑒𝑠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747" y="2504548"/>
                <a:ext cx="17381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86533" y="4475416"/>
                <a:ext cx="27432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𝑠𝑒𝑟𝑖𝑒𝑠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coeficient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33" y="4475416"/>
                <a:ext cx="27432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665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Fourier series coefficient for following signal.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823841" y="3320951"/>
                <a:ext cx="8659615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𝑗𝑘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41" y="3320951"/>
                <a:ext cx="8659615" cy="8496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23" y="1503516"/>
            <a:ext cx="4261843" cy="1606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01641" y="4453571"/>
                <a:ext cx="2078902" cy="678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641" y="4453571"/>
                <a:ext cx="2078902" cy="678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00584" y="5514644"/>
                <a:ext cx="2712816" cy="678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𝜋𝜃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𝜋𝜃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84" y="5514644"/>
                <a:ext cx="2712816" cy="678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03394" y="5243223"/>
                <a:ext cx="5180062" cy="1221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94" y="5243223"/>
                <a:ext cx="5180062" cy="12213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5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0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Fourier series coefficient for following signal.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88578" y="1609667"/>
                <a:ext cx="471718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578" y="1609667"/>
                <a:ext cx="4717189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88578" y="2494143"/>
                <a:ext cx="3686542" cy="678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578" y="2494143"/>
                <a:ext cx="3686542" cy="678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88578" y="3338875"/>
                <a:ext cx="7772586" cy="526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+mj-ea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578" y="3338875"/>
                <a:ext cx="7772586" cy="526939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15288" y="4032027"/>
                <a:ext cx="8619215" cy="1265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=−</m:t>
                          </m:r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𝑗𝑘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=…+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288" y="4032027"/>
                <a:ext cx="8619215" cy="1265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15288" y="5337978"/>
                <a:ext cx="36865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288" y="5337978"/>
                <a:ext cx="3686542" cy="400110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15288" y="5957004"/>
                <a:ext cx="7443558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288" y="5957004"/>
                <a:ext cx="7443558" cy="668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6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702238" y="1976914"/>
                <a:ext cx="2738698" cy="7045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𝑗𝑤𝑡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38" y="1976914"/>
                <a:ext cx="2738698" cy="7045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representation of non-periodic continuous signal: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327684" y="2144524"/>
                <a:ext cx="23080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𝑡𝑟𝑎𝑛𝑠𝑓𝑜𝑟𝑚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84" y="2144524"/>
                <a:ext cx="230806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702238" y="3048598"/>
                <a:ext cx="4367093" cy="7045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𝑗𝑤𝑡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38" y="3048598"/>
                <a:ext cx="4367093" cy="704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569207" y="3216208"/>
                <a:ext cx="3066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𝑖𝑛𝑣𝑒𝑟𝑠𝑒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𝑡𝑟𝑎𝑛𝑠𝑓𝑜𝑟𝑚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207" y="3216208"/>
                <a:ext cx="3066545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2201718" y="4287892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periodic signal Fourier coefficient base on the Fourier transform: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257501" y="5359576"/>
                <a:ext cx="1814086" cy="6597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501" y="5359576"/>
                <a:ext cx="1814086" cy="659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4729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Fourier transform for following signal.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531" y="1302339"/>
            <a:ext cx="3743325" cy="1666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10333" y="3366323"/>
                <a:ext cx="8659615" cy="820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3" y="3366323"/>
                <a:ext cx="8659615" cy="8208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10333" y="4358623"/>
                <a:ext cx="8659615" cy="695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3" y="4358623"/>
                <a:ext cx="8659615" cy="695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333" y="5053685"/>
            <a:ext cx="4261843" cy="1606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56976" y="5526796"/>
                <a:ext cx="4900041" cy="1030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𝑠𝑖𝑛𝑐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976" y="5526796"/>
                <a:ext cx="4900041" cy="10305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6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55586" y="51363"/>
            <a:ext cx="5744196" cy="524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3:FREQUENCY DOMAIN ANALYSIS OF LTI SYSTEM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01718" y="905230"/>
            <a:ext cx="8559446" cy="10716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find Fourier transform for following signal.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510331" y="1878483"/>
                <a:ext cx="8659615" cy="77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  <a:cs typeface="Times New Roman" panose="02020603050405020304" pitchFamily="18" charset="0"/>
                                    </a:rPr>
                                    <m:t>𝑎𝑡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  <a:cs typeface="Times New Roman" panose="02020603050405020304" pitchFamily="18" charset="0"/>
                                </a:rPr>
                                <m:t>𝑗𝑤𝑡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</m:den>
                      </m:f>
                      <m:d>
                        <m:dPr>
                          <m:begChr m:val=""/>
                          <m:endChr m:val="|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(−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𝑗𝑤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f>
                        <m:fPr>
                          <m:type m:val="noBar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1" y="1878483"/>
                <a:ext cx="8659615" cy="7746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49541" y="1441072"/>
                <a:ext cx="18397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541" y="1441072"/>
                <a:ext cx="1839799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10332" y="3574851"/>
                <a:ext cx="8659615" cy="1032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𝑗𝑤</m:t>
                          </m:r>
                        </m:den>
                      </m:f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2" y="3574851"/>
                <a:ext cx="8659615" cy="1032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10331" y="4863720"/>
                <a:ext cx="2362115" cy="72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1" y="4863720"/>
                <a:ext cx="2362115" cy="72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10331" y="5613422"/>
                <a:ext cx="2777783" cy="617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1" y="5613422"/>
                <a:ext cx="2777783" cy="617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137" y="2676719"/>
            <a:ext cx="3683703" cy="1930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137" y="4895231"/>
            <a:ext cx="3683703" cy="19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4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9" grpId="0"/>
      <p:bldP spid="14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43263</TotalTime>
  <Words>16335</Words>
  <Application>Microsoft Office PowerPoint</Application>
  <PresentationFormat>Widescreen</PresentationFormat>
  <Paragraphs>4961</Paragraphs>
  <Slides>263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263</vt:i4>
      </vt:variant>
    </vt:vector>
  </HeadingPairs>
  <TitlesOfParts>
    <vt:vector size="272" baseType="lpstr">
      <vt:lpstr>Arial</vt:lpstr>
      <vt:lpstr>B Nazanin</vt:lpstr>
      <vt:lpstr>Calibri</vt:lpstr>
      <vt:lpstr>Cambria Math</vt:lpstr>
      <vt:lpstr>Century Gothic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CHAPTER 1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1:SIGNALS and SYSTEMS </vt:lpstr>
      <vt:lpstr>CHAPTER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Majid</dc:creator>
  <cp:lastModifiedBy>HP</cp:lastModifiedBy>
  <cp:revision>644</cp:revision>
  <dcterms:created xsi:type="dcterms:W3CDTF">2020-03-18T18:33:59Z</dcterms:created>
  <dcterms:modified xsi:type="dcterms:W3CDTF">2024-02-02T13:53:47Z</dcterms:modified>
</cp:coreProperties>
</file>